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Mehdi Zadshir"/>
  <p:cmAuthor clrIdx="1" id="1" initials="" lastIdx="2" name="Justin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8-31T01:52:06.509">
    <p:pos x="4504" y="725"/>
    <p:text>@christinejzou56@gmail.com 
You can mention this is a commercial PCM that we bought and the cost.
_Assigned to you_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8-31T03:57:38.521">
    <p:pos x="6000" y="0"/>
    <p:text>@cy2513@columbia.edu 
You discussed very detailed in one meeting about the effect of UV and why we need to have higher number of double bonds to apply it. Do you want to add one slide on that? I know it does not apply here but Prof. Yin doesn't know that and he might ask you. If we were short on time, we can put it in the end as the complimentary material.
_Assigned to cy2513@columbia.edu_</p:text>
  </p:cm>
  <p:cm authorId="0" idx="3" dt="2020-08-31T03:30:37.240">
    <p:pos x="112" y="500"/>
    <p:text>@cy2513@columbia.edu 
I asked Christine to add some introduction on why we like to have saturated FAA rather than unsaturated. Maybe also here, you can add a bullet point why we need to do hydrogenation, and convert the unsaturated to saturated...
_Assigned to cy2513@columbia.edu_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08-31T02:54:03.298">
    <p:pos x="6000" y="0"/>
    <p:text>@cy2513@columbia.edu 
Can you put in one slide images from the video vs. the reaction as two separate methods that we can follow? And maybe discuss the pros and cons of each.
_Assigned to cy2513@columbia.edu_</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08-31T01:07:26.469">
    <p:pos x="1678" y="1884"/>
    <p:text>@justinpeterkim@gmail.com 
I see the name of the website you copied this image from. Either you have to hide that, or if you want to be responsible, you should put the citation on the bottom of your slide. In this case, the reaction is common knowledge in the field, no need for reference.
_Assigned to justinpeterkim@gmail.com_</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08-31T03:49:23.692">
    <p:pos x="6000" y="0"/>
    <p:text>@justinpeterkim@gmail.com 
Do you want to put the photo that you had in the flowchart file?
See the initial slides from Christine how she made the methodology more interactive by including some images.
_Reassigned to justinpeterkim@gmail.com_</p:text>
  </p:cm>
  <p:cm authorId="1" idx="1" dt="2020-08-31T03:48:46.718">
    <p:pos x="6000" y="0"/>
    <p:text>I could, but I think that our set up might look slightly different than shown in the image</p:text>
  </p:cm>
  <p:cm authorId="1" idx="2" dt="2020-08-31T03:49:23.692">
    <p:pos x="6000" y="0"/>
    <p:text>I think that the set up will look more the like the picture shown in slide 13. Should I move that image to this slide?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08-31T01:03:08.331">
    <p:pos x="3384" y="708"/>
    <p:text>@justinpeterkim@gmail.com 
See if you can grab our attention by using a different format to compare these two groups. You have too many words on this slide, all in black. Can you put a table, maybe highlight some words on your slide with yellow, red, use images,...
_Assigned to justinpeterkim@gmail.com_</p:text>
  </p:cm>
  <p:cm authorId="0" idx="8" dt="2020-08-31T01:01:43.517">
    <p:pos x="219" y="51"/>
    <p:text>@justinpeterkim@gmail.com 
Apply my comment on slide 14 here as well.
_Assigned to justinpeterkim@gmail.com_</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08-31T03:02:54.153">
    <p:pos x="337" y="742"/>
    <p:text>@justinpeterkim@gmail.com 
You don't thank a program, either you thank a person at that program or are thankful for the opportunity..
_Assigned to justinpeterkim@gmail.com_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2e38ce03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2e38ce03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5e4b50d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5e4b50d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2e38ce03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2e38ce03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2e38ce0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2e38ce0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5fa7f1e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5fa7f1e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5fa7f1e8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5fa7f1e8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50a96deb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50a96deb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50a96deba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50a96deba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2e38ce03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2e38ce03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2e38ce039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2e38ce039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33dfba53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33dfba53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4f6682d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94f6682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2e38ce039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2e38ce039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5fa7f1e8c_1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95fa7f1e8c_1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2e38ce039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2e38ce039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5e4b50d0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5e4b50d0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5e4b50d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5e4b50d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5fa7f1e8c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5fa7f1e8c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2e38ce0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2e38ce0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2e38ce03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2e38ce0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2e38ce03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2e38ce03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2e38ce03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2e38ce03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 name="Google Shape;15;p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6" name="Google Shape;16;p2"/>
          <p:cNvPicPr preferRelativeResize="0"/>
          <p:nvPr/>
        </p:nvPicPr>
        <p:blipFill>
          <a:blip r:embed="rId2">
            <a:alphaModFix/>
          </a:blip>
          <a:stretch>
            <a:fillRect/>
          </a:stretch>
        </p:blipFill>
        <p:spPr>
          <a:xfrm>
            <a:off x="3781963" y="4856475"/>
            <a:ext cx="1580074" cy="28703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3" name="Shape 83"/>
        <p:cNvGrpSpPr/>
        <p:nvPr/>
      </p:nvGrpSpPr>
      <p:grpSpPr>
        <a:xfrm>
          <a:off x="0" y="0"/>
          <a:ext cx="0" cy="0"/>
          <a:chOff x="0" y="0"/>
          <a:chExt cx="0" cy="0"/>
        </a:xfrm>
      </p:grpSpPr>
      <p:sp>
        <p:nvSpPr>
          <p:cNvPr id="84" name="Google Shape;84;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7" name="Google Shape;87;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89" name="Google Shape;89;p11"/>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90" name="Google Shape;90;p11"/>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 name="Google Shape;94;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12"/>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13"/>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1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pic>
        <p:nvPicPr>
          <p:cNvPr id="101" name="Google Shape;101;p13"/>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102" name="Google Shape;102;p13"/>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 name="Google Shape;19;p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 name="Google Shape;20;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 name="Google Shape;21;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3"/>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23" name="Google Shape;23;p3"/>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 name="Google Shape;26;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27" name="Google Shape;27;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 name="Google Shape;28;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 name="Google Shape;29;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4"/>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31" name="Google Shape;31;p4"/>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 name="Google Shape;34;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 name="Google Shape;35;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 name="Google Shape;36;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 name="Google Shape;37;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 name="Google Shape;38;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40" name="Google Shape;40;p5"/>
          <p:cNvSpPr txBox="1"/>
          <p:nvPr>
            <p:ph idx="3"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 name="Google Shape;43;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4" name="Google Shape;44;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 name="Google Shape;45;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6" name="Google Shape;46;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 name="Google Shape;47;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 name="Google Shape;48;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 name="Google Shape;49;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0" name="Google Shape;50;p6"/>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51" name="Google Shape;51;p6"/>
          <p:cNvSpPr txBox="1"/>
          <p:nvPr>
            <p:ph idx="5"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4" name="Google Shape;54;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5" name="Google Shape;55;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6" name="Google Shape;56;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7"/>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58" name="Google Shape;58;p7"/>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 name="Google Shape;62;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8"/>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64" name="Google Shape;64;p8"/>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 name="Google Shape;67;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68" name="Google Shape;68;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69" name="Google Shape;69;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9"/>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73" name="Google Shape;73;p9"/>
          <p:cNvSpPr txBox="1"/>
          <p:nvPr>
            <p:ph idx="3"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77" name="Google Shape;77;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78" name="Google Shape;78;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10"/>
          <p:cNvPicPr preferRelativeResize="0"/>
          <p:nvPr/>
        </p:nvPicPr>
        <p:blipFill>
          <a:blip r:embed="rId2">
            <a:alphaModFix/>
          </a:blip>
          <a:stretch>
            <a:fillRect/>
          </a:stretch>
        </p:blipFill>
        <p:spPr>
          <a:xfrm>
            <a:off x="7399000" y="4882600"/>
            <a:ext cx="1580074" cy="287033"/>
          </a:xfrm>
          <a:prstGeom prst="rect">
            <a:avLst/>
          </a:prstGeom>
          <a:noFill/>
          <a:ln>
            <a:noFill/>
          </a:ln>
        </p:spPr>
      </p:pic>
      <p:sp>
        <p:nvSpPr>
          <p:cNvPr id="82" name="Google Shape;82;p10"/>
          <p:cNvSpPr txBox="1"/>
          <p:nvPr>
            <p:ph idx="3"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a:blip r:embed="rId1">
            <a:alphaModFix/>
          </a:blip>
          <a:stretch>
            <a:fillRect/>
          </a:stretch>
        </p:blipFill>
        <p:spPr>
          <a:xfrm>
            <a:off x="-53400" y="4844575"/>
            <a:ext cx="9245924" cy="404425"/>
          </a:xfrm>
          <a:prstGeom prst="rect">
            <a:avLst/>
          </a:prstGeom>
          <a:noFill/>
          <a:ln>
            <a:noFill/>
          </a:ln>
        </p:spPr>
      </p:pic>
      <p:sp>
        <p:nvSpPr>
          <p:cNvPr id="12" name="Google Shape;12;p1"/>
          <p:cNvSpPr txBox="1"/>
          <p:nvPr/>
        </p:nvSpPr>
        <p:spPr>
          <a:xfrm>
            <a:off x="101200" y="4927050"/>
            <a:ext cx="11340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hyperlink" Target="https://www.youtube.com/watch?v=1tmqUVSVPo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chem.libretexts.org/Bookshelves/Organic_Chemistry/Book%3A_Organic_Chemistry_Lab_Techniques_(Nichols)/03%3A_Crystallization/3.03%3A_Crystallization_Theory/3.3.0E%3A_3.3E%3A_Quantitating_Crystallization" TargetMode="External"/><Relationship Id="rId5" Type="http://schemas.openxmlformats.org/officeDocument/2006/relationships/hyperlink" Target="https://chem.libretexts.org/Bookshelves/Organic_Chemistry/Book%3A_Organic_Chemistry_Lab_Techniques_(Nichols)/03%3A_Crystallization/3.03%3A_Crystallization_Theory/3.3.0E%3A_3.3E%3A_Quantitating_Crystalliza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3.xml"/><Relationship Id="rId4" Type="http://schemas.openxmlformats.org/officeDocument/2006/relationships/hyperlink" Target="https://www.youtube.com/watch?v=oqdDWA9-DSY" TargetMode="External"/><Relationship Id="rId5" Type="http://schemas.openxmlformats.org/officeDocument/2006/relationships/hyperlink" Target="https://www.youtube.com/watch?v=oqdDWA9-DS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youtube.com/watch?v=oqdDWA9-DSY" TargetMode="External"/><Relationship Id="rId4" Type="http://schemas.openxmlformats.org/officeDocument/2006/relationships/hyperlink" Target="https://www.youtube.com/watch?v=_oM9dRzISNQ" TargetMode="External"/><Relationship Id="rId5" Type="http://schemas.openxmlformats.org/officeDocument/2006/relationships/image" Target="../media/image22.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4.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hyperlink" Target="https://www.aiaaustin.org/event/phase-change-materials-pcm-high-performance-enclosures" TargetMode="External"/><Relationship Id="rId6" Type="http://schemas.openxmlformats.org/officeDocument/2006/relationships/hyperlink" Target="https://www.pharmoutsourcing.com/Featured-Articles/37854-Phase-Change-Materials-A-Brief-Comparison-of-Ice-Packs-Salts-Paraffins-and-Vegetable-derived-Phase-Change-Material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hyperlink" Target="https://docs.google.com/spreadsheets/d/1_CI3Tl0SAn5lsA-51SRk72JHv4kqXRPBLavgZ3sQa9M/edit#gid=0" TargetMode="External"/><Relationship Id="rId6" Type="http://schemas.openxmlformats.org/officeDocument/2006/relationships/hyperlink" Target="https://docs.google.com/document/d/1xf7PD2edactoUk3e5oiLOdAaRmhAD44EtcPAhjSwcP8/ed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www.scienceofcooking.com/difference-between-saturated-and-unsaturated-fat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hyperlink" Target="http://chemistry.elmhurst.edu/vchembook/558hydrogenation.html" TargetMode="External"/><Relationship Id="rId6" Type="http://schemas.openxmlformats.org/officeDocument/2006/relationships/hyperlink" Target="https://lipidlibrary.aocs.org/edible-oil-processing/animal-fa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30.jpg"/><Relationship Id="rId5" Type="http://schemas.openxmlformats.org/officeDocument/2006/relationships/image" Target="../media/image5.png"/><Relationship Id="rId6" Type="http://schemas.openxmlformats.org/officeDocument/2006/relationships/image" Target="../media/image20.jpg"/><Relationship Id="rId7"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s://microbenotes.com/gas-chromatography/" TargetMode="External"/><Relationship Id="rId5" Type="http://schemas.openxmlformats.org/officeDocument/2006/relationships/image" Target="../media/image15.png"/><Relationship Id="rId6" Type="http://schemas.openxmlformats.org/officeDocument/2006/relationships/hyperlink" Target="https://baconup.com/product/bacon-u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ph type="ctrTitle"/>
          </p:nvPr>
        </p:nvSpPr>
        <p:spPr>
          <a:xfrm>
            <a:off x="311708" y="290200"/>
            <a:ext cx="8520600" cy="2052600"/>
          </a:xfrm>
          <a:prstGeom prst="rect">
            <a:avLst/>
          </a:prstGeom>
        </p:spPr>
        <p:txBody>
          <a:bodyPr anchorCtr="0" anchor="b" bIns="34275" lIns="68575" spcFirstLastPara="1" rIns="68575" wrap="square" tIns="34275">
            <a:noAutofit/>
          </a:bodyPr>
          <a:lstStyle/>
          <a:p>
            <a:pPr indent="0" lvl="0" marL="0" rtl="0" algn="ctr">
              <a:lnSpc>
                <a:spcPct val="100000"/>
              </a:lnSpc>
              <a:spcBef>
                <a:spcPts val="0"/>
              </a:spcBef>
              <a:spcAft>
                <a:spcPts val="0"/>
              </a:spcAft>
              <a:buNone/>
            </a:pPr>
            <a:r>
              <a:rPr lang="en" sz="3600">
                <a:latin typeface="Calibri"/>
                <a:ea typeface="Calibri"/>
                <a:cs typeface="Calibri"/>
                <a:sym typeface="Calibri"/>
              </a:rPr>
              <a:t>Characterization and </a:t>
            </a:r>
            <a:r>
              <a:rPr lang="en" sz="3600">
                <a:latin typeface="Calibri"/>
                <a:ea typeface="Calibri"/>
                <a:cs typeface="Calibri"/>
                <a:sym typeface="Calibri"/>
              </a:rPr>
              <a:t>Conversion of </a:t>
            </a:r>
            <a:endParaRPr sz="3600">
              <a:latin typeface="Calibri"/>
              <a:ea typeface="Calibri"/>
              <a:cs typeface="Calibri"/>
              <a:sym typeface="Calibri"/>
            </a:endParaRPr>
          </a:p>
          <a:p>
            <a:pPr indent="0" lvl="0" marL="0" rtl="0" algn="ctr">
              <a:lnSpc>
                <a:spcPct val="100000"/>
              </a:lnSpc>
              <a:spcBef>
                <a:spcPts val="0"/>
              </a:spcBef>
              <a:spcAft>
                <a:spcPts val="0"/>
              </a:spcAft>
              <a:buNone/>
            </a:pPr>
            <a:r>
              <a:rPr lang="en" sz="3600">
                <a:latin typeface="Calibri"/>
                <a:ea typeface="Calibri"/>
                <a:cs typeface="Calibri"/>
                <a:sym typeface="Calibri"/>
              </a:rPr>
              <a:t>Animal Fat to PCM</a:t>
            </a:r>
            <a:r>
              <a:rPr lang="en" sz="3600">
                <a:latin typeface="Calibri"/>
                <a:ea typeface="Calibri"/>
                <a:cs typeface="Calibri"/>
                <a:sym typeface="Calibri"/>
              </a:rPr>
              <a:t> </a:t>
            </a:r>
            <a:endParaRPr sz="3600">
              <a:latin typeface="Calibri"/>
              <a:ea typeface="Calibri"/>
              <a:cs typeface="Calibri"/>
              <a:sym typeface="Calibri"/>
            </a:endParaRPr>
          </a:p>
          <a:p>
            <a:pPr indent="0" lvl="0" marL="0" rtl="0" algn="ctr">
              <a:lnSpc>
                <a:spcPct val="100000"/>
              </a:lnSpc>
              <a:spcBef>
                <a:spcPts val="0"/>
              </a:spcBef>
              <a:spcAft>
                <a:spcPts val="0"/>
              </a:spcAft>
              <a:buNone/>
            </a:pPr>
            <a:r>
              <a:rPr lang="en" sz="3600">
                <a:latin typeface="Calibri"/>
                <a:ea typeface="Calibri"/>
                <a:cs typeface="Calibri"/>
                <a:sym typeface="Calibri"/>
              </a:rPr>
              <a:t>for Thermal Storage Applications</a:t>
            </a:r>
            <a:endParaRPr sz="3600">
              <a:latin typeface="Calibri"/>
              <a:ea typeface="Calibri"/>
              <a:cs typeface="Calibri"/>
              <a:sym typeface="Calibri"/>
            </a:endParaRPr>
          </a:p>
        </p:txBody>
      </p:sp>
      <p:sp>
        <p:nvSpPr>
          <p:cNvPr id="108" name="Google Shape;108;p14"/>
          <p:cNvSpPr txBox="1"/>
          <p:nvPr>
            <p:ph idx="1" type="subTitle"/>
          </p:nvPr>
        </p:nvSpPr>
        <p:spPr>
          <a:xfrm>
            <a:off x="311700" y="2868275"/>
            <a:ext cx="8520600" cy="792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2000">
                <a:solidFill>
                  <a:srgbClr val="000000"/>
                </a:solidFill>
                <a:latin typeface="Calibri"/>
                <a:ea typeface="Calibri"/>
                <a:cs typeface="Calibri"/>
                <a:sym typeface="Calibri"/>
              </a:rPr>
              <a:t>Christine Zou, Chenhui Yang, Justin Kim, Mehdi Zadshir, Xiaokong Yu</a:t>
            </a:r>
            <a:endParaRPr sz="2000">
              <a:solidFill>
                <a:srgbClr val="000000"/>
              </a:solidFill>
              <a:latin typeface="Calibri"/>
              <a:ea typeface="Calibri"/>
              <a:cs typeface="Calibri"/>
              <a:sym typeface="Calibri"/>
            </a:endParaRPr>
          </a:p>
          <a:p>
            <a:pPr indent="0" lvl="0" marL="0" rtl="0" algn="ctr">
              <a:spcBef>
                <a:spcPts val="800"/>
              </a:spcBef>
              <a:spcAft>
                <a:spcPts val="0"/>
              </a:spcAft>
              <a:buNone/>
            </a:pPr>
            <a:r>
              <a:t/>
            </a:r>
            <a:endParaRPr sz="2100">
              <a:latin typeface="Calibri"/>
              <a:ea typeface="Calibri"/>
              <a:cs typeface="Calibri"/>
              <a:sym typeface="Calibri"/>
            </a:endParaRPr>
          </a:p>
          <a:p>
            <a:pPr indent="0" lvl="0" marL="0" rtl="0" algn="l">
              <a:spcBef>
                <a:spcPts val="800"/>
              </a:spcBef>
              <a:spcAft>
                <a:spcPts val="0"/>
              </a:spcAft>
              <a:buNone/>
            </a:pPr>
            <a:r>
              <a:t/>
            </a:r>
            <a:endParaRPr sz="2100">
              <a:latin typeface="Calibri"/>
              <a:ea typeface="Calibri"/>
              <a:cs typeface="Calibri"/>
              <a:sym typeface="Calibri"/>
            </a:endParaRPr>
          </a:p>
        </p:txBody>
      </p:sp>
      <p:sp>
        <p:nvSpPr>
          <p:cNvPr id="109" name="Google Shape;109;p14"/>
          <p:cNvSpPr txBox="1"/>
          <p:nvPr/>
        </p:nvSpPr>
        <p:spPr>
          <a:xfrm>
            <a:off x="2901750" y="3621525"/>
            <a:ext cx="3340500" cy="8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Advisor: Prof. Huiming Yin</a:t>
            </a:r>
            <a:endParaRPr sz="2000">
              <a:latin typeface="Calibri"/>
              <a:ea typeface="Calibri"/>
              <a:cs typeface="Calibri"/>
              <a:sym typeface="Calibri"/>
            </a:endParaRPr>
          </a:p>
          <a:p>
            <a:pPr indent="0" lvl="0" marL="0" rtl="0" algn="ctr">
              <a:spcBef>
                <a:spcPts val="0"/>
              </a:spcBef>
              <a:spcAft>
                <a:spcPts val="0"/>
              </a:spcAft>
              <a:buNone/>
            </a:pPr>
            <a:r>
              <a:t/>
            </a:r>
            <a:endParaRPr sz="1700">
              <a:latin typeface="Calibri"/>
              <a:ea typeface="Calibri"/>
              <a:cs typeface="Calibri"/>
              <a:sym typeface="Calibri"/>
            </a:endParaRPr>
          </a:p>
          <a:p>
            <a:pPr indent="0" lvl="0" marL="0" rtl="0" algn="ctr">
              <a:spcBef>
                <a:spcPts val="0"/>
              </a:spcBef>
              <a:spcAft>
                <a:spcPts val="0"/>
              </a:spcAft>
              <a:buNone/>
            </a:pPr>
            <a:r>
              <a:rPr lang="en" sz="1700">
                <a:latin typeface="Calibri"/>
                <a:ea typeface="Calibri"/>
                <a:cs typeface="Calibri"/>
                <a:sym typeface="Calibri"/>
              </a:rPr>
              <a:t>Summer 2020</a:t>
            </a:r>
            <a:endParaRPr sz="17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252750" y="1336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libri"/>
                <a:ea typeface="Calibri"/>
                <a:cs typeface="Calibri"/>
                <a:sym typeface="Calibri"/>
              </a:rPr>
              <a:t>Hydrolysis Method</a:t>
            </a:r>
            <a:endParaRPr>
              <a:latin typeface="Calibri"/>
              <a:ea typeface="Calibri"/>
              <a:cs typeface="Calibri"/>
              <a:sym typeface="Calibri"/>
            </a:endParaRPr>
          </a:p>
        </p:txBody>
      </p:sp>
      <p:sp>
        <p:nvSpPr>
          <p:cNvPr id="203" name="Google Shape;203;p23"/>
          <p:cNvSpPr txBox="1"/>
          <p:nvPr/>
        </p:nvSpPr>
        <p:spPr>
          <a:xfrm>
            <a:off x="156750" y="4403475"/>
            <a:ext cx="8830500" cy="5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800">
                <a:solidFill>
                  <a:srgbClr val="000000"/>
                </a:solidFill>
                <a:latin typeface="Calibri"/>
                <a:ea typeface="Calibri"/>
                <a:cs typeface="Calibri"/>
                <a:sym typeface="Calibri"/>
              </a:rPr>
              <a:t>Japir, A. A.-W., et al. (2018). Oilseeds &amp; fats Crops and Lipids Journal Volume 25. </a:t>
            </a:r>
            <a:endParaRPr sz="800">
              <a:solidFill>
                <a:srgbClr val="000000"/>
              </a:solidFill>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p:txBody>
      </p:sp>
      <p:pic>
        <p:nvPicPr>
          <p:cNvPr id="204" name="Google Shape;204;p23"/>
          <p:cNvPicPr preferRelativeResize="0"/>
          <p:nvPr/>
        </p:nvPicPr>
        <p:blipFill>
          <a:blip r:embed="rId3">
            <a:alphaModFix/>
          </a:blip>
          <a:stretch>
            <a:fillRect/>
          </a:stretch>
        </p:blipFill>
        <p:spPr>
          <a:xfrm>
            <a:off x="7588800" y="133600"/>
            <a:ext cx="1494399" cy="1494399"/>
          </a:xfrm>
          <a:prstGeom prst="rect">
            <a:avLst/>
          </a:prstGeom>
          <a:noFill/>
          <a:ln>
            <a:noFill/>
          </a:ln>
        </p:spPr>
      </p:pic>
      <p:pic>
        <p:nvPicPr>
          <p:cNvPr id="205" name="Google Shape;205;p23"/>
          <p:cNvPicPr preferRelativeResize="0"/>
          <p:nvPr/>
        </p:nvPicPr>
        <p:blipFill>
          <a:blip r:embed="rId4">
            <a:alphaModFix/>
          </a:blip>
          <a:stretch>
            <a:fillRect/>
          </a:stretch>
        </p:blipFill>
        <p:spPr>
          <a:xfrm>
            <a:off x="6062827" y="2571750"/>
            <a:ext cx="2924424" cy="1808925"/>
          </a:xfrm>
          <a:prstGeom prst="rect">
            <a:avLst/>
          </a:prstGeom>
          <a:noFill/>
          <a:ln>
            <a:noFill/>
          </a:ln>
        </p:spPr>
      </p:pic>
      <p:sp>
        <p:nvSpPr>
          <p:cNvPr id="206" name="Google Shape;206;p23"/>
          <p:cNvSpPr txBox="1"/>
          <p:nvPr>
            <p:ph idx="1" type="body"/>
          </p:nvPr>
        </p:nvSpPr>
        <p:spPr>
          <a:xfrm>
            <a:off x="89450" y="619075"/>
            <a:ext cx="7789800" cy="3784500"/>
          </a:xfrm>
          <a:prstGeom prst="rect">
            <a:avLst/>
          </a:prstGeom>
        </p:spPr>
        <p:txBody>
          <a:bodyPr anchorCtr="0" anchor="t" bIns="34275" lIns="68575" spcFirstLastPara="1" rIns="68575" wrap="square" tIns="34275">
            <a:noAutofit/>
          </a:bodyPr>
          <a:lstStyle/>
          <a:p>
            <a:pPr indent="-215900" lvl="0" marL="457200" rtl="0" algn="l">
              <a:lnSpc>
                <a:spcPct val="150000"/>
              </a:lnSpc>
              <a:spcBef>
                <a:spcPts val="120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Prepare h</a:t>
            </a:r>
            <a:r>
              <a:rPr lang="en" sz="1600">
                <a:solidFill>
                  <a:srgbClr val="000000"/>
                </a:solidFill>
                <a:latin typeface="Calibri"/>
                <a:ea typeface="Calibri"/>
                <a:cs typeface="Calibri"/>
                <a:sym typeface="Calibri"/>
              </a:rPr>
              <a:t>ydrolysis solution: ethanolic potassium hydroxide and ethanol </a:t>
            </a:r>
            <a:endParaRPr sz="1600">
              <a:solidFill>
                <a:srgbClr val="000000"/>
              </a:solidFill>
              <a:latin typeface="Calibri"/>
              <a:ea typeface="Calibri"/>
              <a:cs typeface="Calibri"/>
              <a:sym typeface="Calibri"/>
            </a:endParaRPr>
          </a:p>
          <a:p>
            <a:pPr indent="-215900" lvl="0" marL="457200" rtl="0" algn="l">
              <a:lnSpc>
                <a:spcPct val="150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Add animal fat and hydrolysis solution in a </a:t>
            </a:r>
            <a:r>
              <a:rPr lang="en" sz="1600">
                <a:solidFill>
                  <a:srgbClr val="000000"/>
                </a:solidFill>
                <a:latin typeface="Calibri"/>
                <a:ea typeface="Calibri"/>
                <a:cs typeface="Calibri"/>
                <a:sym typeface="Calibri"/>
              </a:rPr>
              <a:t>two-neck round-bottom flask </a:t>
            </a:r>
            <a:r>
              <a:rPr lang="en" sz="1600">
                <a:solidFill>
                  <a:srgbClr val="000000"/>
                </a:solidFill>
                <a:latin typeface="Calibri"/>
                <a:ea typeface="Calibri"/>
                <a:cs typeface="Calibri"/>
                <a:sym typeface="Calibri"/>
              </a:rPr>
              <a:t>at 70℃ for 2h</a:t>
            </a:r>
            <a:endParaRPr sz="1600">
              <a:solidFill>
                <a:srgbClr val="000000"/>
              </a:solidFill>
              <a:latin typeface="Calibri"/>
              <a:ea typeface="Calibri"/>
              <a:cs typeface="Calibri"/>
              <a:sym typeface="Calibri"/>
            </a:endParaRPr>
          </a:p>
          <a:p>
            <a:pPr indent="-215900" lvl="0" marL="457200" rtl="0" algn="l">
              <a:lnSpc>
                <a:spcPct val="150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Add water with hexane to the flask to separate fatty acids and glycerol phases</a:t>
            </a:r>
            <a:endParaRPr sz="1600">
              <a:solidFill>
                <a:srgbClr val="000000"/>
              </a:solidFill>
              <a:latin typeface="Calibri"/>
              <a:ea typeface="Calibri"/>
              <a:cs typeface="Calibri"/>
              <a:sym typeface="Calibri"/>
            </a:endParaRPr>
          </a:p>
          <a:p>
            <a:pPr indent="-215900" lvl="0" marL="457200" rtl="0" algn="l">
              <a:lnSpc>
                <a:spcPct val="150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Acidify with HCl to pH=1 and then recover FFAs (free fatty acids) with </a:t>
            </a:r>
            <a:r>
              <a:rPr lang="en" sz="1600">
                <a:solidFill>
                  <a:srgbClr val="000000"/>
                </a:solidFill>
                <a:uFill>
                  <a:noFill/>
                </a:uFill>
                <a:latin typeface="Calibri"/>
                <a:ea typeface="Calibri"/>
                <a:cs typeface="Calibri"/>
                <a:sym typeface="Calibri"/>
                <a:hlinkClick r:id="rId5">
                  <a:extLst>
                    <a:ext uri="{A12FA001-AC4F-418D-AE19-62706E023703}">
                      <ahyp:hlinkClr val="tx"/>
                    </a:ext>
                  </a:extLst>
                </a:hlinkClick>
              </a:rPr>
              <a:t>extraction</a:t>
            </a:r>
            <a:r>
              <a:rPr lang="en" sz="1600">
                <a:solidFill>
                  <a:srgbClr val="000000"/>
                </a:solidFill>
                <a:latin typeface="Calibri"/>
                <a:ea typeface="Calibri"/>
                <a:cs typeface="Calibri"/>
                <a:sym typeface="Calibri"/>
              </a:rPr>
              <a:t> </a:t>
            </a:r>
            <a:r>
              <a:rPr lang="en" sz="1600">
                <a:solidFill>
                  <a:srgbClr val="000000"/>
                </a:solidFill>
                <a:latin typeface="Calibri"/>
                <a:ea typeface="Calibri"/>
                <a:cs typeface="Calibri"/>
                <a:sym typeface="Calibri"/>
              </a:rPr>
              <a:t>using a nonpolar solvent </a:t>
            </a:r>
            <a:r>
              <a:rPr lang="en" sz="1600">
                <a:solidFill>
                  <a:srgbClr val="000000"/>
                </a:solidFill>
                <a:latin typeface="Calibri"/>
                <a:ea typeface="Calibri"/>
                <a:cs typeface="Calibri"/>
                <a:sym typeface="Calibri"/>
              </a:rPr>
              <a:t>such as hexane</a:t>
            </a:r>
            <a:endParaRPr sz="1600">
              <a:solidFill>
                <a:srgbClr val="000000"/>
              </a:solidFill>
              <a:latin typeface="Calibri"/>
              <a:ea typeface="Calibri"/>
              <a:cs typeface="Calibri"/>
              <a:sym typeface="Calibri"/>
            </a:endParaRPr>
          </a:p>
          <a:p>
            <a:pPr indent="-215900" lvl="0" marL="457200" rtl="0" algn="l">
              <a:lnSpc>
                <a:spcPct val="150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Wash the extracted fatty acids with distilled water to a neutral pH</a:t>
            </a:r>
            <a:endParaRPr sz="1600">
              <a:solidFill>
                <a:srgbClr val="000000"/>
              </a:solidFill>
              <a:latin typeface="Calibri"/>
              <a:ea typeface="Calibri"/>
              <a:cs typeface="Calibri"/>
              <a:sym typeface="Calibri"/>
            </a:endParaRPr>
          </a:p>
          <a:p>
            <a:pPr indent="-215900" lvl="0" marL="457200" rtl="0" algn="l">
              <a:lnSpc>
                <a:spcPct val="150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Use a separating funnel to remove the lower glycerol layer</a:t>
            </a:r>
            <a:endParaRPr sz="1600">
              <a:solidFill>
                <a:srgbClr val="000000"/>
              </a:solidFill>
              <a:latin typeface="Calibri"/>
              <a:ea typeface="Calibri"/>
              <a:cs typeface="Calibri"/>
              <a:sym typeface="Calibri"/>
            </a:endParaRPr>
          </a:p>
          <a:p>
            <a:pPr indent="-215900" lvl="0" marL="457200" rtl="0" algn="l">
              <a:lnSpc>
                <a:spcPct val="150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Dry the upper layer </a:t>
            </a:r>
            <a:r>
              <a:rPr lang="en" sz="1600">
                <a:solidFill>
                  <a:srgbClr val="000000"/>
                </a:solidFill>
                <a:latin typeface="Calibri"/>
                <a:ea typeface="Calibri"/>
                <a:cs typeface="Calibri"/>
                <a:sym typeface="Calibri"/>
              </a:rPr>
              <a:t>FFAs </a:t>
            </a:r>
            <a:r>
              <a:rPr lang="en" sz="1600">
                <a:solidFill>
                  <a:srgbClr val="000000"/>
                </a:solidFill>
                <a:latin typeface="Calibri"/>
                <a:ea typeface="Calibri"/>
                <a:cs typeface="Calibri"/>
                <a:sym typeface="Calibri"/>
              </a:rPr>
              <a:t>with a drying agent such as </a:t>
            </a:r>
            <a:r>
              <a:rPr lang="en" sz="1600">
                <a:solidFill>
                  <a:srgbClr val="000000"/>
                </a:solidFill>
              </a:rPr>
              <a:t>                                                        </a:t>
            </a:r>
            <a:r>
              <a:rPr lang="en" sz="1600">
                <a:solidFill>
                  <a:srgbClr val="000000"/>
                </a:solidFill>
                <a:latin typeface="Calibri"/>
                <a:ea typeface="Calibri"/>
                <a:cs typeface="Calibri"/>
                <a:sym typeface="Calibri"/>
              </a:rPr>
              <a:t>anhydrous sodium sulphate</a:t>
            </a:r>
            <a:endParaRPr sz="1600">
              <a:solidFill>
                <a:srgbClr val="000000"/>
              </a:solidFill>
              <a:latin typeface="Calibri"/>
              <a:ea typeface="Calibri"/>
              <a:cs typeface="Calibri"/>
              <a:sym typeface="Calibri"/>
            </a:endParaRPr>
          </a:p>
          <a:p>
            <a:pPr indent="-215900" lvl="0" marL="457200" rtl="0" algn="l">
              <a:lnSpc>
                <a:spcPct val="150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Evaporate hexane with </a:t>
            </a:r>
            <a:r>
              <a:rPr lang="en" sz="1600">
                <a:solidFill>
                  <a:srgbClr val="000000"/>
                </a:solidFill>
                <a:latin typeface="Calibri"/>
                <a:ea typeface="Calibri"/>
                <a:cs typeface="Calibri"/>
                <a:sym typeface="Calibri"/>
              </a:rPr>
              <a:t>vacuum rotavap</a:t>
            </a:r>
            <a:endParaRPr sz="1600">
              <a:solidFill>
                <a:srgbClr val="000000"/>
              </a:solidFill>
              <a:latin typeface="Calibri"/>
              <a:ea typeface="Calibri"/>
              <a:cs typeface="Calibri"/>
              <a:sym typeface="Calibri"/>
            </a:endParaRPr>
          </a:p>
        </p:txBody>
      </p:sp>
      <p:sp>
        <p:nvSpPr>
          <p:cNvPr id="207" name="Google Shape;207;p23"/>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311700" y="1457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3) Separation</a:t>
            </a:r>
            <a:endParaRPr/>
          </a:p>
        </p:txBody>
      </p:sp>
      <p:sp>
        <p:nvSpPr>
          <p:cNvPr id="213" name="Google Shape;213;p24"/>
          <p:cNvSpPr txBox="1"/>
          <p:nvPr>
            <p:ph idx="1" type="body"/>
          </p:nvPr>
        </p:nvSpPr>
        <p:spPr>
          <a:xfrm>
            <a:off x="311700" y="718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highlight>
                  <a:srgbClr val="FFFF00"/>
                </a:highlight>
              </a:rPr>
              <a:t>Separating the saturated and unsaturated fatty acids in the fatty acid mixture obtained after hydrolysis</a:t>
            </a:r>
            <a:endParaRPr/>
          </a:p>
          <a:p>
            <a:pPr indent="0" lvl="0" marL="0" rtl="0" algn="l">
              <a:spcBef>
                <a:spcPts val="1000"/>
              </a:spcBef>
              <a:spcAft>
                <a:spcPts val="0"/>
              </a:spcAft>
              <a:buNone/>
            </a:pPr>
            <a:r>
              <a:rPr lang="en" sz="1800"/>
              <a:t>Different separation methods: </a:t>
            </a:r>
            <a:endParaRPr sz="1800"/>
          </a:p>
          <a:p>
            <a:pPr indent="0" lvl="0" marL="0" rtl="0" algn="l">
              <a:spcBef>
                <a:spcPts val="1000"/>
              </a:spcBef>
              <a:spcAft>
                <a:spcPts val="0"/>
              </a:spcAft>
              <a:buNone/>
            </a:pPr>
            <a:r>
              <a:rPr lang="en" sz="1800"/>
              <a:t>mechanical pressing, hydrophilization, dry fractionation, and </a:t>
            </a:r>
            <a:r>
              <a:rPr b="1" lang="en" sz="1800">
                <a:solidFill>
                  <a:srgbClr val="FF0000"/>
                </a:solidFill>
              </a:rPr>
              <a:t>crystallization</a:t>
            </a:r>
            <a:endParaRPr sz="1800"/>
          </a:p>
          <a:p>
            <a:pPr indent="0" lvl="0" marL="0" rtl="0" algn="l">
              <a:spcBef>
                <a:spcPts val="1000"/>
              </a:spcBef>
              <a:spcAft>
                <a:spcPts val="1000"/>
              </a:spcAft>
              <a:buClr>
                <a:schemeClr val="dk1"/>
              </a:buClr>
              <a:buSzPts val="1100"/>
              <a:buFont typeface="Arial"/>
              <a:buNone/>
            </a:pPr>
            <a:r>
              <a:t/>
            </a:r>
            <a:endParaRPr/>
          </a:p>
        </p:txBody>
      </p:sp>
      <p:pic>
        <p:nvPicPr>
          <p:cNvPr id="214" name="Google Shape;214;p24"/>
          <p:cNvPicPr preferRelativeResize="0"/>
          <p:nvPr/>
        </p:nvPicPr>
        <p:blipFill rotWithShape="1">
          <a:blip r:embed="rId3">
            <a:alphaModFix/>
          </a:blip>
          <a:srcRect b="0" l="0" r="0" t="12234"/>
          <a:stretch/>
        </p:blipFill>
        <p:spPr>
          <a:xfrm>
            <a:off x="2252013" y="2373400"/>
            <a:ext cx="4639975" cy="2290925"/>
          </a:xfrm>
          <a:prstGeom prst="rect">
            <a:avLst/>
          </a:prstGeom>
          <a:noFill/>
          <a:ln>
            <a:noFill/>
          </a:ln>
        </p:spPr>
      </p:pic>
      <p:sp>
        <p:nvSpPr>
          <p:cNvPr id="215" name="Google Shape;215;p24"/>
          <p:cNvSpPr txBox="1"/>
          <p:nvPr/>
        </p:nvSpPr>
        <p:spPr>
          <a:xfrm>
            <a:off x="0" y="4597350"/>
            <a:ext cx="73893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Haraldsson, G. J. J. o. t. A. O. C. S. (1984). "Separation of saturated/unsaturated fatty acids."  61(2): 219-222.</a:t>
            </a:r>
            <a:endParaRPr sz="800">
              <a:latin typeface="Calibri"/>
              <a:ea typeface="Calibri"/>
              <a:cs typeface="Calibri"/>
              <a:sym typeface="Calibri"/>
            </a:endParaRPr>
          </a:p>
        </p:txBody>
      </p:sp>
      <p:sp>
        <p:nvSpPr>
          <p:cNvPr id="216" name="Google Shape;216;p24"/>
          <p:cNvSpPr/>
          <p:nvPr/>
        </p:nvSpPr>
        <p:spPr>
          <a:xfrm>
            <a:off x="5574516" y="2514232"/>
            <a:ext cx="1317300" cy="21501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311700" y="1626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libri"/>
                <a:ea typeface="Calibri"/>
                <a:cs typeface="Calibri"/>
                <a:sym typeface="Calibri"/>
              </a:rPr>
              <a:t>Separation by </a:t>
            </a:r>
            <a:r>
              <a:rPr lang="en"/>
              <a:t>C</a:t>
            </a:r>
            <a:r>
              <a:rPr lang="en">
                <a:latin typeface="Calibri"/>
                <a:ea typeface="Calibri"/>
                <a:cs typeface="Calibri"/>
                <a:sym typeface="Calibri"/>
              </a:rPr>
              <a:t>rystallization</a:t>
            </a:r>
            <a:endParaRPr>
              <a:latin typeface="Calibri"/>
              <a:ea typeface="Calibri"/>
              <a:cs typeface="Calibri"/>
              <a:sym typeface="Calibri"/>
            </a:endParaRPr>
          </a:p>
        </p:txBody>
      </p:sp>
      <p:sp>
        <p:nvSpPr>
          <p:cNvPr id="222" name="Google Shape;222;p25"/>
          <p:cNvSpPr txBox="1"/>
          <p:nvPr>
            <p:ph idx="1" type="body"/>
          </p:nvPr>
        </p:nvSpPr>
        <p:spPr>
          <a:xfrm>
            <a:off x="4724550" y="1824250"/>
            <a:ext cx="4260300" cy="26067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Font typeface="Calibri"/>
              <a:buChar char="●"/>
            </a:pPr>
            <a:r>
              <a:rPr lang="en" sz="1900">
                <a:latin typeface="Calibri"/>
                <a:ea typeface="Calibri"/>
                <a:cs typeface="Calibri"/>
                <a:sym typeface="Calibri"/>
              </a:rPr>
              <a:t>Things that must be considered:</a:t>
            </a:r>
            <a:endParaRPr sz="1900">
              <a:latin typeface="Calibri"/>
              <a:ea typeface="Calibri"/>
              <a:cs typeface="Calibri"/>
              <a:sym typeface="Calibri"/>
            </a:endParaRPr>
          </a:p>
          <a:p>
            <a:pPr indent="0" lvl="0" marL="0" rtl="0" algn="l">
              <a:lnSpc>
                <a:spcPct val="100000"/>
              </a:lnSpc>
              <a:spcBef>
                <a:spcPts val="1000"/>
              </a:spcBef>
              <a:spcAft>
                <a:spcPts val="0"/>
              </a:spcAft>
              <a:buNone/>
            </a:pPr>
            <a:r>
              <a:t/>
            </a:r>
            <a:endParaRPr sz="100"/>
          </a:p>
          <a:p>
            <a:pPr indent="-330200" lvl="1" marL="914400" rtl="0" algn="l">
              <a:lnSpc>
                <a:spcPct val="100000"/>
              </a:lnSpc>
              <a:spcBef>
                <a:spcPts val="1000"/>
              </a:spcBef>
              <a:spcAft>
                <a:spcPts val="0"/>
              </a:spcAft>
              <a:buSzPts val="1600"/>
              <a:buFont typeface="Calibri"/>
              <a:buChar char="○"/>
            </a:pPr>
            <a:r>
              <a:rPr lang="en" sz="1600">
                <a:latin typeface="Calibri"/>
                <a:ea typeface="Calibri"/>
                <a:cs typeface="Calibri"/>
                <a:sym typeface="Calibri"/>
              </a:rPr>
              <a:t>Solubility of </a:t>
            </a:r>
            <a:r>
              <a:rPr lang="en" sz="1600"/>
              <a:t>the </a:t>
            </a:r>
            <a:r>
              <a:rPr lang="en" sz="1600">
                <a:latin typeface="Calibri"/>
                <a:ea typeface="Calibri"/>
                <a:cs typeface="Calibri"/>
                <a:sym typeface="Calibri"/>
              </a:rPr>
              <a:t>desired compound vs. </a:t>
            </a:r>
            <a:r>
              <a:rPr lang="en" sz="1600">
                <a:latin typeface="Calibri"/>
                <a:ea typeface="Calibri"/>
                <a:cs typeface="Calibri"/>
                <a:sym typeface="Calibri"/>
              </a:rPr>
              <a:t>impurities</a:t>
            </a:r>
            <a:endParaRPr sz="100"/>
          </a:p>
          <a:p>
            <a:pPr indent="-330200" lvl="1" marL="914400" rtl="0" algn="l">
              <a:lnSpc>
                <a:spcPct val="100000"/>
              </a:lnSpc>
              <a:spcBef>
                <a:spcPts val="1000"/>
              </a:spcBef>
              <a:spcAft>
                <a:spcPts val="0"/>
              </a:spcAft>
              <a:buSzPts val="1600"/>
              <a:buFont typeface="Calibri"/>
              <a:buChar char="○"/>
            </a:pPr>
            <a:r>
              <a:rPr lang="en" sz="1600">
                <a:latin typeface="Calibri"/>
                <a:ea typeface="Calibri"/>
                <a:cs typeface="Calibri"/>
                <a:sym typeface="Calibri"/>
              </a:rPr>
              <a:t>Solute</a:t>
            </a:r>
            <a:r>
              <a:rPr lang="en" sz="1600"/>
              <a:t> to </a:t>
            </a:r>
            <a:r>
              <a:rPr lang="en" sz="1600">
                <a:latin typeface="Calibri"/>
                <a:ea typeface="Calibri"/>
                <a:cs typeface="Calibri"/>
                <a:sym typeface="Calibri"/>
              </a:rPr>
              <a:t>solvent ratio</a:t>
            </a:r>
            <a:endParaRPr sz="100"/>
          </a:p>
          <a:p>
            <a:pPr indent="-330200" lvl="1" marL="914400" rtl="0" algn="l">
              <a:lnSpc>
                <a:spcPct val="100000"/>
              </a:lnSpc>
              <a:spcBef>
                <a:spcPts val="1000"/>
              </a:spcBef>
              <a:spcAft>
                <a:spcPts val="0"/>
              </a:spcAft>
              <a:buSzPts val="1600"/>
              <a:buFont typeface="Calibri"/>
              <a:buChar char="○"/>
            </a:pPr>
            <a:r>
              <a:rPr lang="en" sz="1600">
                <a:latin typeface="Calibri"/>
                <a:ea typeface="Calibri"/>
                <a:cs typeface="Calibri"/>
                <a:sym typeface="Calibri"/>
              </a:rPr>
              <a:t>Temperature of crystallization</a:t>
            </a:r>
            <a:endParaRPr sz="100"/>
          </a:p>
          <a:p>
            <a:pPr indent="-330200" lvl="1" marL="914400" rtl="0" algn="l">
              <a:lnSpc>
                <a:spcPct val="100000"/>
              </a:lnSpc>
              <a:spcBef>
                <a:spcPts val="1000"/>
              </a:spcBef>
              <a:spcAft>
                <a:spcPts val="1000"/>
              </a:spcAft>
              <a:buSzPts val="1600"/>
              <a:buFont typeface="Calibri"/>
              <a:buChar char="○"/>
            </a:pPr>
            <a:r>
              <a:rPr lang="en" sz="1600">
                <a:latin typeface="Calibri"/>
                <a:ea typeface="Calibri"/>
                <a:cs typeface="Calibri"/>
                <a:sym typeface="Calibri"/>
              </a:rPr>
              <a:t>Length of time for crystallization</a:t>
            </a:r>
            <a:endParaRPr sz="1600">
              <a:latin typeface="Calibri"/>
              <a:ea typeface="Calibri"/>
              <a:cs typeface="Calibri"/>
              <a:sym typeface="Calibri"/>
            </a:endParaRPr>
          </a:p>
        </p:txBody>
      </p:sp>
      <p:pic>
        <p:nvPicPr>
          <p:cNvPr id="223" name="Google Shape;223;p25"/>
          <p:cNvPicPr preferRelativeResize="0"/>
          <p:nvPr/>
        </p:nvPicPr>
        <p:blipFill>
          <a:blip r:embed="rId3">
            <a:alphaModFix/>
          </a:blip>
          <a:stretch>
            <a:fillRect/>
          </a:stretch>
        </p:blipFill>
        <p:spPr>
          <a:xfrm>
            <a:off x="311700" y="2015463"/>
            <a:ext cx="4572000" cy="2136128"/>
          </a:xfrm>
          <a:prstGeom prst="rect">
            <a:avLst/>
          </a:prstGeom>
          <a:noFill/>
          <a:ln>
            <a:noFill/>
          </a:ln>
        </p:spPr>
      </p:pic>
      <p:sp>
        <p:nvSpPr>
          <p:cNvPr id="224" name="Google Shape;224;p25"/>
          <p:cNvSpPr txBox="1"/>
          <p:nvPr/>
        </p:nvSpPr>
        <p:spPr>
          <a:xfrm>
            <a:off x="0" y="4586650"/>
            <a:ext cx="91440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latin typeface="Times New Roman"/>
                <a:ea typeface="Times New Roman"/>
                <a:cs typeface="Times New Roman"/>
                <a:sym typeface="Times New Roman"/>
                <a:hlinkClick r:id="rId4"/>
              </a:rPr>
              <a:t>https://chem.libretexts.org/Bookshelves/Organic_Chemistry/Book%3A_Organic_Chemistry_Lab_Techniques_(Nichols)/03%3A_Crystallization/3.03%3A_Crystallization_Theory/3.3.0E%3A_3.3E%</a:t>
            </a:r>
            <a:r>
              <a:rPr lang="en" sz="700" u="sng">
                <a:latin typeface="Times New Roman"/>
                <a:ea typeface="Times New Roman"/>
                <a:cs typeface="Times New Roman"/>
                <a:sym typeface="Times New Roman"/>
                <a:hlinkClick r:id="rId5"/>
              </a:rPr>
              <a:t>3A_Quantitating_Crystallization</a:t>
            </a:r>
            <a:endParaRPr sz="1000" u="sng">
              <a:latin typeface="Times New Roman"/>
              <a:ea typeface="Times New Roman"/>
              <a:cs typeface="Times New Roman"/>
              <a:sym typeface="Times New Roman"/>
            </a:endParaRPr>
          </a:p>
        </p:txBody>
      </p:sp>
      <p:sp>
        <p:nvSpPr>
          <p:cNvPr id="225" name="Google Shape;225;p25"/>
          <p:cNvSpPr txBox="1"/>
          <p:nvPr/>
        </p:nvSpPr>
        <p:spPr>
          <a:xfrm>
            <a:off x="311700" y="815100"/>
            <a:ext cx="8597400" cy="7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Calibri"/>
                <a:ea typeface="Calibri"/>
                <a:cs typeface="Calibri"/>
                <a:sym typeface="Calibri"/>
              </a:rPr>
              <a:t>Separation by crystallization relies on different </a:t>
            </a:r>
            <a:r>
              <a:rPr lang="en" sz="1900">
                <a:latin typeface="Calibri"/>
                <a:ea typeface="Calibri"/>
                <a:cs typeface="Calibri"/>
                <a:sym typeface="Calibri"/>
              </a:rPr>
              <a:t>solidification</a:t>
            </a:r>
            <a:r>
              <a:rPr lang="en" sz="1900">
                <a:latin typeface="Calibri"/>
                <a:ea typeface="Calibri"/>
                <a:cs typeface="Calibri"/>
                <a:sym typeface="Calibri"/>
              </a:rPr>
              <a:t> temperatures as well as the solubility in the solvent to separate the desired compound out of a mixture.</a:t>
            </a:r>
            <a:endParaRPr sz="1900">
              <a:latin typeface="Calibri"/>
              <a:ea typeface="Calibri"/>
              <a:cs typeface="Calibri"/>
              <a:sym typeface="Calibri"/>
            </a:endParaRPr>
          </a:p>
        </p:txBody>
      </p:sp>
      <p:sp>
        <p:nvSpPr>
          <p:cNvPr id="226" name="Google Shape;226;p25"/>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311700" y="2193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libri"/>
                <a:ea typeface="Calibri"/>
                <a:cs typeface="Calibri"/>
                <a:sym typeface="Calibri"/>
              </a:rPr>
              <a:t>Crystallization Method</a:t>
            </a:r>
            <a:endParaRPr>
              <a:latin typeface="Calibri"/>
              <a:ea typeface="Calibri"/>
              <a:cs typeface="Calibri"/>
              <a:sym typeface="Calibri"/>
            </a:endParaRPr>
          </a:p>
        </p:txBody>
      </p:sp>
      <p:sp>
        <p:nvSpPr>
          <p:cNvPr id="232" name="Google Shape;232;p26"/>
          <p:cNvSpPr txBox="1"/>
          <p:nvPr>
            <p:ph idx="1" type="body"/>
          </p:nvPr>
        </p:nvSpPr>
        <p:spPr>
          <a:xfrm>
            <a:off x="311700" y="857925"/>
            <a:ext cx="8755800" cy="3662100"/>
          </a:xfrm>
          <a:prstGeom prst="rect">
            <a:avLst/>
          </a:prstGeom>
        </p:spPr>
        <p:txBody>
          <a:bodyPr anchorCtr="0" anchor="t" bIns="34275" lIns="68575" spcFirstLastPara="1" rIns="68575" wrap="square" tIns="34275">
            <a:noAutofit/>
          </a:bodyPr>
          <a:lstStyle/>
          <a:p>
            <a:pPr indent="-342900" lvl="0" marL="457200" rtl="0" algn="l">
              <a:lnSpc>
                <a:spcPct val="100000"/>
              </a:lnSpc>
              <a:spcBef>
                <a:spcPts val="800"/>
              </a:spcBef>
              <a:spcAft>
                <a:spcPts val="0"/>
              </a:spcAft>
              <a:buClr>
                <a:srgbClr val="000000"/>
              </a:buClr>
              <a:buSzPts val="1800"/>
              <a:buFont typeface="Calibri"/>
              <a:buAutoNum type="arabicPeriod"/>
            </a:pPr>
            <a:r>
              <a:rPr lang="en" sz="1800">
                <a:solidFill>
                  <a:srgbClr val="000000"/>
                </a:solidFill>
                <a:latin typeface="Calibri"/>
                <a:ea typeface="Calibri"/>
                <a:cs typeface="Calibri"/>
                <a:sym typeface="Calibri"/>
              </a:rPr>
              <a:t>Dissolve FFAs (free fatty acids) in methanol with strong stirring, increasing temperature if needed.</a:t>
            </a:r>
            <a:endParaRPr sz="1800">
              <a:solidFill>
                <a:srgbClr val="000000"/>
              </a:solidFill>
              <a:latin typeface="Calibri"/>
              <a:ea typeface="Calibri"/>
              <a:cs typeface="Calibri"/>
              <a:sym typeface="Calibri"/>
            </a:endParaRPr>
          </a:p>
          <a:p>
            <a:pPr indent="-317500" lvl="1" marL="914400" rtl="0" algn="l">
              <a:lnSpc>
                <a:spcPct val="100000"/>
              </a:lnSpc>
              <a:spcBef>
                <a:spcPts val="8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Experiment with the fatty acid: solvent ratio to find the ideal ratio</a:t>
            </a:r>
            <a:endParaRPr sz="1400">
              <a:solidFill>
                <a:srgbClr val="000000"/>
              </a:solidFill>
              <a:latin typeface="Calibri"/>
              <a:ea typeface="Calibri"/>
              <a:cs typeface="Calibri"/>
              <a:sym typeface="Calibri"/>
            </a:endParaRPr>
          </a:p>
          <a:p>
            <a:pPr indent="-342900" lvl="0" marL="457200" rtl="0" algn="l">
              <a:lnSpc>
                <a:spcPct val="100000"/>
              </a:lnSpc>
              <a:spcBef>
                <a:spcPts val="800"/>
              </a:spcBef>
              <a:spcAft>
                <a:spcPts val="0"/>
              </a:spcAft>
              <a:buClr>
                <a:srgbClr val="000000"/>
              </a:buClr>
              <a:buSzPts val="1800"/>
              <a:buFont typeface="Calibri"/>
              <a:buAutoNum type="arabicPeriod"/>
            </a:pPr>
            <a:r>
              <a:rPr lang="en" sz="1800">
                <a:solidFill>
                  <a:srgbClr val="000000"/>
                </a:solidFill>
                <a:latin typeface="Calibri"/>
                <a:ea typeface="Calibri"/>
                <a:cs typeface="Calibri"/>
                <a:sym typeface="Calibri"/>
              </a:rPr>
              <a:t>Cool mixture </a:t>
            </a:r>
            <a:r>
              <a:rPr i="1" lang="en" sz="1800">
                <a:solidFill>
                  <a:srgbClr val="000000"/>
                </a:solidFill>
                <a:latin typeface="Calibri"/>
                <a:ea typeface="Calibri"/>
                <a:cs typeface="Calibri"/>
                <a:sym typeface="Calibri"/>
              </a:rPr>
              <a:t>progressively</a:t>
            </a:r>
            <a:r>
              <a:rPr lang="en" sz="1800">
                <a:solidFill>
                  <a:srgbClr val="000000"/>
                </a:solidFill>
                <a:latin typeface="Calibri"/>
                <a:ea typeface="Calibri"/>
                <a:cs typeface="Calibri"/>
                <a:sym typeface="Calibri"/>
              </a:rPr>
              <a:t> to crystallization temperature and time</a:t>
            </a:r>
            <a:endParaRPr sz="1800">
              <a:solidFill>
                <a:srgbClr val="000000"/>
              </a:solidFill>
              <a:latin typeface="Calibri"/>
              <a:ea typeface="Calibri"/>
              <a:cs typeface="Calibri"/>
              <a:sym typeface="Calibri"/>
            </a:endParaRPr>
          </a:p>
          <a:p>
            <a:pPr indent="-317500" lvl="1" marL="914400" rtl="0" algn="l">
              <a:lnSpc>
                <a:spcPct val="100000"/>
              </a:lnSpc>
              <a:spcBef>
                <a:spcPts val="80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Experiment with time and temperature </a:t>
            </a:r>
            <a:endParaRPr sz="1400">
              <a:solidFill>
                <a:srgbClr val="000000"/>
              </a:solidFill>
              <a:latin typeface="Calibri"/>
              <a:ea typeface="Calibri"/>
              <a:cs typeface="Calibri"/>
              <a:sym typeface="Calibri"/>
            </a:endParaRPr>
          </a:p>
          <a:p>
            <a:pPr indent="-342900" lvl="0" marL="457200" rtl="0" algn="l">
              <a:lnSpc>
                <a:spcPct val="100000"/>
              </a:lnSpc>
              <a:spcBef>
                <a:spcPts val="800"/>
              </a:spcBef>
              <a:spcAft>
                <a:spcPts val="0"/>
              </a:spcAft>
              <a:buClr>
                <a:srgbClr val="000000"/>
              </a:buClr>
              <a:buSzPts val="1800"/>
              <a:buFont typeface="Calibri"/>
              <a:buAutoNum type="arabicPeriod"/>
            </a:pPr>
            <a:r>
              <a:rPr lang="en" sz="1800">
                <a:solidFill>
                  <a:srgbClr val="000000"/>
                </a:solidFill>
                <a:latin typeface="Calibri"/>
                <a:ea typeface="Calibri"/>
                <a:cs typeface="Calibri"/>
                <a:sym typeface="Calibri"/>
              </a:rPr>
              <a:t>Filter using a Buchner funnel with reduced pressure (funnel cooled to crystallization temperature)</a:t>
            </a:r>
            <a:endParaRPr sz="1800">
              <a:solidFill>
                <a:srgbClr val="000000"/>
              </a:solidFill>
              <a:latin typeface="Calibri"/>
              <a:ea typeface="Calibri"/>
              <a:cs typeface="Calibri"/>
              <a:sym typeface="Calibri"/>
            </a:endParaRPr>
          </a:p>
          <a:p>
            <a:pPr indent="-342900" lvl="0" marL="457200" rtl="0" algn="l">
              <a:lnSpc>
                <a:spcPct val="100000"/>
              </a:lnSpc>
              <a:spcBef>
                <a:spcPts val="800"/>
              </a:spcBef>
              <a:spcAft>
                <a:spcPts val="0"/>
              </a:spcAft>
              <a:buClr>
                <a:srgbClr val="000000"/>
              </a:buClr>
              <a:buSzPts val="1800"/>
              <a:buFont typeface="Calibri"/>
              <a:buAutoNum type="arabicPeriod"/>
            </a:pPr>
            <a:r>
              <a:rPr lang="en" sz="1800">
                <a:solidFill>
                  <a:srgbClr val="000000"/>
                </a:solidFill>
                <a:latin typeface="Calibri"/>
                <a:ea typeface="Calibri"/>
                <a:cs typeface="Calibri"/>
                <a:sym typeface="Calibri"/>
              </a:rPr>
              <a:t>Wash crystals </a:t>
            </a:r>
            <a:r>
              <a:rPr lang="en" sz="1800">
                <a:solidFill>
                  <a:srgbClr val="27BD27"/>
                </a:solidFill>
                <a:latin typeface="Calibri"/>
                <a:ea typeface="Calibri"/>
                <a:cs typeface="Calibri"/>
                <a:sym typeface="Calibri"/>
              </a:rPr>
              <a:t>(saturated fat) </a:t>
            </a:r>
            <a:r>
              <a:rPr lang="en" sz="1800">
                <a:solidFill>
                  <a:srgbClr val="000000"/>
                </a:solidFill>
                <a:latin typeface="Calibri"/>
                <a:ea typeface="Calibri"/>
                <a:cs typeface="Calibri"/>
                <a:sym typeface="Calibri"/>
              </a:rPr>
              <a:t>with methanol (pre-cooled to crystallization temperature)</a:t>
            </a:r>
            <a:endParaRPr sz="1800">
              <a:solidFill>
                <a:srgbClr val="000000"/>
              </a:solidFill>
              <a:latin typeface="Calibri"/>
              <a:ea typeface="Calibri"/>
              <a:cs typeface="Calibri"/>
              <a:sym typeface="Calibri"/>
            </a:endParaRPr>
          </a:p>
          <a:p>
            <a:pPr indent="-342900" lvl="0" marL="457200" rtl="0" algn="l">
              <a:lnSpc>
                <a:spcPct val="100000"/>
              </a:lnSpc>
              <a:spcBef>
                <a:spcPts val="800"/>
              </a:spcBef>
              <a:spcAft>
                <a:spcPts val="0"/>
              </a:spcAft>
              <a:buClr>
                <a:srgbClr val="000000"/>
              </a:buClr>
              <a:buSzPts val="1800"/>
              <a:buFont typeface="Calibri"/>
              <a:buAutoNum type="arabicPeriod"/>
            </a:pPr>
            <a:r>
              <a:rPr lang="en" sz="1800">
                <a:solidFill>
                  <a:srgbClr val="000000"/>
                </a:solidFill>
                <a:latin typeface="Calibri"/>
                <a:ea typeface="Calibri"/>
                <a:cs typeface="Calibri"/>
                <a:sym typeface="Calibri"/>
              </a:rPr>
              <a:t>Evaporate solvent under reduced pressure using a rotavap</a:t>
            </a:r>
            <a:endParaRPr sz="1800">
              <a:solidFill>
                <a:srgbClr val="000000"/>
              </a:solidFill>
              <a:latin typeface="Calibri"/>
              <a:ea typeface="Calibri"/>
              <a:cs typeface="Calibri"/>
              <a:sym typeface="Calibri"/>
            </a:endParaRPr>
          </a:p>
          <a:p>
            <a:pPr indent="-342900" lvl="0" marL="457200" rtl="0" algn="l">
              <a:lnSpc>
                <a:spcPct val="100000"/>
              </a:lnSpc>
              <a:spcBef>
                <a:spcPts val="800"/>
              </a:spcBef>
              <a:spcAft>
                <a:spcPts val="0"/>
              </a:spcAft>
              <a:buClr>
                <a:srgbClr val="000000"/>
              </a:buClr>
              <a:buSzPts val="1800"/>
              <a:buFont typeface="Calibri"/>
              <a:buAutoNum type="arabicPeriod"/>
            </a:pPr>
            <a:r>
              <a:rPr lang="en" sz="1800">
                <a:solidFill>
                  <a:srgbClr val="000000"/>
                </a:solidFill>
                <a:latin typeface="Calibri"/>
                <a:ea typeface="Calibri"/>
                <a:cs typeface="Calibri"/>
                <a:sym typeface="Calibri"/>
              </a:rPr>
              <a:t>Repeat with solid fraction for double crystallization</a:t>
            </a:r>
            <a:endParaRPr sz="1800">
              <a:solidFill>
                <a:srgbClr val="000000"/>
              </a:solidFill>
              <a:latin typeface="Calibri"/>
              <a:ea typeface="Calibri"/>
              <a:cs typeface="Calibri"/>
              <a:sym typeface="Calibri"/>
            </a:endParaRPr>
          </a:p>
          <a:p>
            <a:pPr indent="0" lvl="0" marL="0" rtl="0" algn="l">
              <a:lnSpc>
                <a:spcPct val="115000"/>
              </a:lnSpc>
              <a:spcBef>
                <a:spcPts val="800"/>
              </a:spcBef>
              <a:spcAft>
                <a:spcPts val="0"/>
              </a:spcAft>
              <a:buNone/>
            </a:pPr>
            <a:r>
              <a:t/>
            </a:r>
            <a:endParaRPr sz="1800">
              <a:solidFill>
                <a:srgbClr val="000000"/>
              </a:solidFill>
              <a:latin typeface="Calibri"/>
              <a:ea typeface="Calibri"/>
              <a:cs typeface="Calibri"/>
              <a:sym typeface="Calibri"/>
            </a:endParaRPr>
          </a:p>
        </p:txBody>
      </p:sp>
      <p:sp>
        <p:nvSpPr>
          <p:cNvPr id="233" name="Google Shape;233;p26"/>
          <p:cNvSpPr txBox="1"/>
          <p:nvPr/>
        </p:nvSpPr>
        <p:spPr>
          <a:xfrm>
            <a:off x="71175" y="4395950"/>
            <a:ext cx="8830500" cy="49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800">
                <a:solidFill>
                  <a:schemeClr val="dk1"/>
                </a:solidFill>
                <a:latin typeface="Calibri"/>
                <a:ea typeface="Calibri"/>
                <a:cs typeface="Calibri"/>
                <a:sym typeface="Calibri"/>
              </a:rPr>
              <a:t>Japir, A. A.-W., et al. (2018). Oilseeds &amp; fats Crops and Lipids Journal Volume 25. </a:t>
            </a:r>
            <a:endParaRPr sz="800"/>
          </a:p>
        </p:txBody>
      </p:sp>
      <p:sp>
        <p:nvSpPr>
          <p:cNvPr id="234" name="Google Shape;234;p26"/>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nvSpPr>
        <p:spPr>
          <a:xfrm>
            <a:off x="178650" y="45875"/>
            <a:ext cx="8686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Calibri"/>
                <a:ea typeface="Calibri"/>
                <a:cs typeface="Calibri"/>
                <a:sym typeface="Calibri"/>
              </a:rPr>
              <a:t>4)  </a:t>
            </a:r>
            <a:r>
              <a:rPr lang="en" sz="3100">
                <a:latin typeface="Calibri"/>
                <a:ea typeface="Calibri"/>
                <a:cs typeface="Calibri"/>
                <a:sym typeface="Calibri"/>
              </a:rPr>
              <a:t>Hydrogenation </a:t>
            </a:r>
            <a:endParaRPr sz="3100">
              <a:latin typeface="Calibri"/>
              <a:ea typeface="Calibri"/>
              <a:cs typeface="Calibri"/>
              <a:sym typeface="Calibri"/>
            </a:endParaRPr>
          </a:p>
        </p:txBody>
      </p:sp>
      <p:sp>
        <p:nvSpPr>
          <p:cNvPr id="240" name="Google Shape;240;p27"/>
          <p:cNvSpPr txBox="1"/>
          <p:nvPr/>
        </p:nvSpPr>
        <p:spPr>
          <a:xfrm>
            <a:off x="178650" y="795125"/>
            <a:ext cx="8806800" cy="17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highlight>
                  <a:srgbClr val="FFFF00"/>
                </a:highlight>
                <a:latin typeface="Calibri"/>
                <a:ea typeface="Calibri"/>
                <a:cs typeface="Calibri"/>
                <a:sym typeface="Calibri"/>
              </a:rPr>
              <a:t>Simple process to transform unsaturated fatty acids to saturated ones</a:t>
            </a:r>
            <a:endParaRPr sz="2100">
              <a:highlight>
                <a:srgbClr val="FFFF00"/>
              </a:highlight>
              <a:latin typeface="Calibri"/>
              <a:ea typeface="Calibri"/>
              <a:cs typeface="Calibri"/>
              <a:sym typeface="Calibri"/>
            </a:endParaRPr>
          </a:p>
          <a:p>
            <a:pPr indent="0" lvl="0" marL="0" rtl="0" algn="l">
              <a:lnSpc>
                <a:spcPct val="115000"/>
              </a:lnSpc>
              <a:spcBef>
                <a:spcPts val="0"/>
              </a:spcBef>
              <a:spcAft>
                <a:spcPts val="0"/>
              </a:spcAft>
              <a:buNone/>
            </a:pPr>
            <a:r>
              <a:t/>
            </a:r>
            <a:endParaRPr sz="500">
              <a:highlight>
                <a:srgbClr val="FFFF00"/>
              </a:highlight>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 sz="1700">
                <a:latin typeface="Calibri"/>
                <a:ea typeface="Calibri"/>
                <a:cs typeface="Calibri"/>
                <a:sym typeface="Calibri"/>
              </a:rPr>
              <a:t>After seperation, we have </a:t>
            </a:r>
            <a:r>
              <a:rPr lang="en" sz="1700">
                <a:solidFill>
                  <a:srgbClr val="FF0000"/>
                </a:solidFill>
                <a:latin typeface="Calibri"/>
                <a:ea typeface="Calibri"/>
                <a:cs typeface="Calibri"/>
                <a:sym typeface="Calibri"/>
              </a:rPr>
              <a:t>oleic acid </a:t>
            </a:r>
            <a:r>
              <a:rPr lang="en" sz="1700">
                <a:latin typeface="Calibri"/>
                <a:ea typeface="Calibri"/>
                <a:cs typeface="Calibri"/>
                <a:sym typeface="Calibri"/>
              </a:rPr>
              <a:t>(unsaturated) and</a:t>
            </a:r>
            <a:r>
              <a:rPr lang="en" sz="1700">
                <a:solidFill>
                  <a:srgbClr val="27BD27"/>
                </a:solidFill>
                <a:latin typeface="Calibri"/>
                <a:ea typeface="Calibri"/>
                <a:cs typeface="Calibri"/>
                <a:sym typeface="Calibri"/>
              </a:rPr>
              <a:t> palmitic and stearic acids </a:t>
            </a:r>
            <a:r>
              <a:rPr lang="en" sz="1700">
                <a:latin typeface="Calibri"/>
                <a:ea typeface="Calibri"/>
                <a:cs typeface="Calibri"/>
                <a:sym typeface="Calibri"/>
              </a:rPr>
              <a:t>(saturated).</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 sz="1700">
                <a:latin typeface="Calibri"/>
                <a:ea typeface="Calibri"/>
                <a:cs typeface="Calibri"/>
                <a:sym typeface="Calibri"/>
              </a:rPr>
              <a:t>Here, the oleic acid will be hydrogenated into stearic acid</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 sz="1700">
                <a:latin typeface="Calibri"/>
                <a:ea typeface="Calibri"/>
                <a:cs typeface="Calibri"/>
                <a:sym typeface="Calibri"/>
              </a:rPr>
              <a:t>Reaction rate and efficiency are affected by </a:t>
            </a:r>
            <a:r>
              <a:rPr lang="en" sz="1700">
                <a:latin typeface="Calibri"/>
                <a:ea typeface="Calibri"/>
                <a:cs typeface="Calibri"/>
                <a:sym typeface="Calibri"/>
              </a:rPr>
              <a:t>catalyst</a:t>
            </a:r>
            <a:r>
              <a:rPr lang="en" sz="1700">
                <a:latin typeface="Calibri"/>
                <a:ea typeface="Calibri"/>
                <a:cs typeface="Calibri"/>
                <a:sym typeface="Calibri"/>
              </a:rPr>
              <a:t>.</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lang="en" sz="1700">
                <a:latin typeface="Calibri"/>
                <a:ea typeface="Calibri"/>
                <a:cs typeface="Calibri"/>
                <a:sym typeface="Calibri"/>
              </a:rPr>
              <a:t>Hydrogenation produces trans fatty acids as well.</a:t>
            </a:r>
            <a:endParaRPr sz="1700">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pic>
        <p:nvPicPr>
          <p:cNvPr id="241" name="Google Shape;241;p27"/>
          <p:cNvPicPr preferRelativeResize="0"/>
          <p:nvPr/>
        </p:nvPicPr>
        <p:blipFill>
          <a:blip r:embed="rId4">
            <a:alphaModFix/>
          </a:blip>
          <a:stretch>
            <a:fillRect/>
          </a:stretch>
        </p:blipFill>
        <p:spPr>
          <a:xfrm>
            <a:off x="2503950" y="2865475"/>
            <a:ext cx="2778876" cy="1785877"/>
          </a:xfrm>
          <a:prstGeom prst="rect">
            <a:avLst/>
          </a:prstGeom>
          <a:noFill/>
          <a:ln>
            <a:noFill/>
          </a:ln>
        </p:spPr>
      </p:pic>
      <p:pic>
        <p:nvPicPr>
          <p:cNvPr id="242" name="Google Shape;242;p27"/>
          <p:cNvPicPr preferRelativeResize="0"/>
          <p:nvPr/>
        </p:nvPicPr>
        <p:blipFill>
          <a:blip r:embed="rId5">
            <a:alphaModFix/>
          </a:blip>
          <a:stretch>
            <a:fillRect/>
          </a:stretch>
        </p:blipFill>
        <p:spPr>
          <a:xfrm>
            <a:off x="5329617" y="2306300"/>
            <a:ext cx="3655908" cy="2466075"/>
          </a:xfrm>
          <a:prstGeom prst="rect">
            <a:avLst/>
          </a:prstGeom>
          <a:noFill/>
          <a:ln>
            <a:noFill/>
          </a:ln>
        </p:spPr>
      </p:pic>
      <p:pic>
        <p:nvPicPr>
          <p:cNvPr id="243" name="Google Shape;243;p27"/>
          <p:cNvPicPr preferRelativeResize="0"/>
          <p:nvPr/>
        </p:nvPicPr>
        <p:blipFill>
          <a:blip r:embed="rId6">
            <a:alphaModFix/>
          </a:blip>
          <a:stretch>
            <a:fillRect/>
          </a:stretch>
        </p:blipFill>
        <p:spPr>
          <a:xfrm>
            <a:off x="119875" y="2896850"/>
            <a:ext cx="2239175" cy="1723125"/>
          </a:xfrm>
          <a:prstGeom prst="rect">
            <a:avLst/>
          </a:prstGeom>
          <a:noFill/>
          <a:ln>
            <a:noFill/>
          </a:ln>
        </p:spPr>
      </p:pic>
      <p:sp>
        <p:nvSpPr>
          <p:cNvPr id="244" name="Google Shape;244;p27"/>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nvSpPr>
        <p:spPr>
          <a:xfrm>
            <a:off x="187950" y="52825"/>
            <a:ext cx="8686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Calibri"/>
                <a:ea typeface="Calibri"/>
                <a:cs typeface="Calibri"/>
                <a:sym typeface="Calibri"/>
              </a:rPr>
              <a:t>Hydrogenation Process </a:t>
            </a:r>
            <a:endParaRPr sz="3000">
              <a:latin typeface="Calibri"/>
              <a:ea typeface="Calibri"/>
              <a:cs typeface="Calibri"/>
              <a:sym typeface="Calibri"/>
            </a:endParaRPr>
          </a:p>
        </p:txBody>
      </p:sp>
      <p:sp>
        <p:nvSpPr>
          <p:cNvPr id="250" name="Google Shape;250;p28"/>
          <p:cNvSpPr txBox="1"/>
          <p:nvPr>
            <p:ph idx="1" type="body"/>
          </p:nvPr>
        </p:nvSpPr>
        <p:spPr>
          <a:xfrm>
            <a:off x="372300" y="628225"/>
            <a:ext cx="8317800" cy="4208100"/>
          </a:xfrm>
          <a:prstGeom prst="rect">
            <a:avLst/>
          </a:prstGeom>
        </p:spPr>
        <p:txBody>
          <a:bodyPr anchorCtr="0" anchor="t" bIns="34275" lIns="68575" spcFirstLastPara="1" rIns="68575" wrap="square" tIns="34275">
            <a:noAutofit/>
          </a:bodyPr>
          <a:lstStyle/>
          <a:p>
            <a:pPr indent="-330200" lvl="0" marL="457200" rtl="0" algn="l">
              <a:lnSpc>
                <a:spcPct val="115000"/>
              </a:lnSpc>
              <a:spcBef>
                <a:spcPts val="120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Add hexane to dissolve the </a:t>
            </a:r>
            <a:r>
              <a:rPr lang="en" sz="1600">
                <a:solidFill>
                  <a:srgbClr val="000000"/>
                </a:solidFill>
              </a:rPr>
              <a:t>processed unsaturated fatty acid </a:t>
            </a:r>
            <a:r>
              <a:rPr lang="en" sz="1600">
                <a:solidFill>
                  <a:srgbClr val="000000"/>
                </a:solidFill>
                <a:latin typeface="Calibri"/>
                <a:ea typeface="Calibri"/>
                <a:cs typeface="Calibri"/>
                <a:sym typeface="Calibri"/>
              </a:rPr>
              <a:t>and prevent solid dissipation during hydrogenation process</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Add catalyst (Pd/C powder </a:t>
            </a:r>
            <a:r>
              <a:rPr lang="en" sz="1600">
                <a:solidFill>
                  <a:schemeClr val="dk1"/>
                </a:solidFill>
                <a:latin typeface="Calibri"/>
                <a:ea typeface="Calibri"/>
                <a:cs typeface="Calibri"/>
                <a:sym typeface="Calibri"/>
              </a:rPr>
              <a:t>10%wt 1g per 100ml sample</a:t>
            </a:r>
            <a:r>
              <a:rPr lang="en" sz="1600">
                <a:solidFill>
                  <a:srgbClr val="000000"/>
                </a:solidFill>
                <a:latin typeface="Calibri"/>
                <a:ea typeface="Calibri"/>
                <a:cs typeface="Calibri"/>
                <a:sym typeface="Calibri"/>
              </a:rPr>
              <a:t>) into the solution and put a stir bar inside the solution </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Stir the solution and cap the reaction container with a gas control valve connected to both H</a:t>
            </a:r>
            <a:r>
              <a:rPr baseline="-25000" lang="en" sz="1600">
                <a:solidFill>
                  <a:srgbClr val="000000"/>
                </a:solidFill>
                <a:latin typeface="Calibri"/>
                <a:ea typeface="Calibri"/>
                <a:cs typeface="Calibri"/>
                <a:sym typeface="Calibri"/>
              </a:rPr>
              <a:t>2 </a:t>
            </a:r>
            <a:r>
              <a:rPr lang="en" sz="1600">
                <a:solidFill>
                  <a:srgbClr val="000000"/>
                </a:solidFill>
                <a:latin typeface="Calibri"/>
                <a:ea typeface="Calibri"/>
                <a:cs typeface="Calibri"/>
                <a:sym typeface="Calibri"/>
              </a:rPr>
              <a:t>and to the hood/waste gas deposit balloon.</a:t>
            </a:r>
            <a:endParaRPr sz="1600">
              <a:solidFill>
                <a:srgbClr val="000000"/>
              </a:solidFill>
              <a:latin typeface="Calibri"/>
              <a:ea typeface="Calibri"/>
              <a:cs typeface="Calibri"/>
              <a:sym typeface="Calibri"/>
            </a:endParaRPr>
          </a:p>
          <a:p>
            <a:pPr indent="-330200" lvl="0" marL="457200" rtl="0" algn="l">
              <a:lnSpc>
                <a:spcPct val="115000"/>
              </a:lnSpc>
              <a:spcBef>
                <a:spcPts val="0"/>
              </a:spcBef>
              <a:spcAft>
                <a:spcPts val="0"/>
              </a:spcAft>
              <a:buClr>
                <a:srgbClr val="000000"/>
              </a:buClr>
              <a:buSzPts val="1600"/>
              <a:buFont typeface="Calibri"/>
              <a:buAutoNum type="arabicPeriod"/>
            </a:pPr>
            <a:r>
              <a:rPr lang="en" sz="1600">
                <a:solidFill>
                  <a:srgbClr val="000000"/>
                </a:solidFill>
                <a:latin typeface="Calibri"/>
                <a:ea typeface="Calibri"/>
                <a:cs typeface="Calibri"/>
                <a:sym typeface="Calibri"/>
              </a:rPr>
              <a:t>Fill the reaction container with </a:t>
            </a:r>
            <a:r>
              <a:rPr lang="en" sz="1600">
                <a:solidFill>
                  <a:schemeClr val="dk1"/>
                </a:solidFill>
                <a:latin typeface="Calibri"/>
                <a:ea typeface="Calibri"/>
                <a:cs typeface="Calibri"/>
                <a:sym typeface="Calibri"/>
              </a:rPr>
              <a:t>H</a:t>
            </a:r>
            <a:r>
              <a:rPr baseline="-25000" lang="en" sz="1600">
                <a:solidFill>
                  <a:schemeClr val="dk1"/>
                </a:solidFill>
                <a:latin typeface="Calibri"/>
                <a:ea typeface="Calibri"/>
                <a:cs typeface="Calibri"/>
                <a:sym typeface="Calibri"/>
              </a:rPr>
              <a:t>2 </a:t>
            </a:r>
            <a:r>
              <a:rPr lang="en" sz="1600">
                <a:solidFill>
                  <a:schemeClr val="dk1"/>
                </a:solidFill>
                <a:latin typeface="Calibri"/>
                <a:ea typeface="Calibri"/>
                <a:cs typeface="Calibri"/>
                <a:sym typeface="Calibri"/>
              </a:rPr>
              <a:t>and then pump it down. Repeat this step more than 3 times. The excess H</a:t>
            </a:r>
            <a:r>
              <a:rPr baseline="-25000" lang="en" sz="1600">
                <a:solidFill>
                  <a:schemeClr val="dk1"/>
                </a:solidFill>
                <a:latin typeface="Calibri"/>
                <a:ea typeface="Calibri"/>
                <a:cs typeface="Calibri"/>
                <a:sym typeface="Calibri"/>
              </a:rPr>
              <a:t>2</a:t>
            </a:r>
            <a:r>
              <a:rPr lang="en" sz="1600">
                <a:solidFill>
                  <a:schemeClr val="dk1"/>
                </a:solidFill>
                <a:latin typeface="Calibri"/>
                <a:ea typeface="Calibri"/>
                <a:cs typeface="Calibri"/>
                <a:sym typeface="Calibri"/>
              </a:rPr>
              <a:t> should be released to the the hood or stored safely.</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Keep stirring the solution at room temperature for more than 2 hours until the solution is hydrognized. (Sample turns into solids)</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Disconnect the sample from aspiration system and heat the sample to 150 C to evaporate hexane. Filter the catalyst from heated solution. (</a:t>
            </a:r>
            <a:r>
              <a:rPr lang="en" sz="1600">
                <a:solidFill>
                  <a:srgbClr val="FF0000"/>
                </a:solidFill>
                <a:latin typeface="Calibri"/>
                <a:ea typeface="Calibri"/>
                <a:cs typeface="Calibri"/>
                <a:sym typeface="Calibri"/>
              </a:rPr>
              <a:t>H</a:t>
            </a:r>
            <a:r>
              <a:rPr baseline="-25000" lang="en" sz="1600">
                <a:solidFill>
                  <a:srgbClr val="FF0000"/>
                </a:solidFill>
                <a:latin typeface="Calibri"/>
                <a:ea typeface="Calibri"/>
                <a:cs typeface="Calibri"/>
                <a:sym typeface="Calibri"/>
              </a:rPr>
              <a:t>2</a:t>
            </a:r>
            <a:r>
              <a:rPr lang="en" sz="1600">
                <a:solidFill>
                  <a:srgbClr val="FF0000"/>
                </a:solidFill>
                <a:latin typeface="Calibri"/>
                <a:ea typeface="Calibri"/>
                <a:cs typeface="Calibri"/>
                <a:sym typeface="Calibri"/>
              </a:rPr>
              <a:t> filled Pd/C is  flammable and thus should not be dried</a:t>
            </a:r>
            <a:r>
              <a:rPr lang="en" sz="1600">
                <a:solidFill>
                  <a:schemeClr val="dk1"/>
                </a:solidFill>
                <a:latin typeface="Calibri"/>
                <a:ea typeface="Calibri"/>
                <a:cs typeface="Calibri"/>
                <a:sym typeface="Calibri"/>
              </a:rPr>
              <a:t>. Store it inside Ar or dispose into celite)</a:t>
            </a:r>
            <a:endParaRPr sz="1600">
              <a:solidFill>
                <a:schemeClr val="dk1"/>
              </a:solidFill>
              <a:latin typeface="Calibri"/>
              <a:ea typeface="Calibri"/>
              <a:cs typeface="Calibri"/>
              <a:sym typeface="Calibri"/>
            </a:endParaRPr>
          </a:p>
        </p:txBody>
      </p:sp>
      <p:sp>
        <p:nvSpPr>
          <p:cNvPr id="251" name="Google Shape;251;p28"/>
          <p:cNvSpPr txBox="1"/>
          <p:nvPr/>
        </p:nvSpPr>
        <p:spPr>
          <a:xfrm>
            <a:off x="5478750" y="4517600"/>
            <a:ext cx="33957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Reference video link:</a:t>
            </a:r>
            <a:r>
              <a:rPr lang="en" sz="800" u="sng">
                <a:solidFill>
                  <a:schemeClr val="hlink"/>
                </a:solidFill>
                <a:latin typeface="Calibri"/>
                <a:ea typeface="Calibri"/>
                <a:cs typeface="Calibri"/>
                <a:sym typeface="Calibri"/>
                <a:hlinkClick r:id="rId4"/>
              </a:rPr>
              <a:t>https://www.youtube.com/watch?v=oqdDWA9-DS</a:t>
            </a:r>
            <a:r>
              <a:rPr lang="en" sz="900" u="sng">
                <a:solidFill>
                  <a:schemeClr val="hlink"/>
                </a:solidFill>
                <a:hlinkClick r:id="rId5"/>
              </a:rPr>
              <a:t>Y</a:t>
            </a:r>
            <a:endParaRPr sz="1200"/>
          </a:p>
        </p:txBody>
      </p:sp>
      <p:sp>
        <p:nvSpPr>
          <p:cNvPr id="252" name="Google Shape;252;p28"/>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nvSpPr>
        <p:spPr>
          <a:xfrm>
            <a:off x="187950" y="52825"/>
            <a:ext cx="8686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Calibri"/>
                <a:ea typeface="Calibri"/>
                <a:cs typeface="Calibri"/>
                <a:sym typeface="Calibri"/>
              </a:rPr>
              <a:t>Hydrogenation Process </a:t>
            </a:r>
            <a:endParaRPr sz="3000">
              <a:latin typeface="Calibri"/>
              <a:ea typeface="Calibri"/>
              <a:cs typeface="Calibri"/>
              <a:sym typeface="Calibri"/>
            </a:endParaRPr>
          </a:p>
        </p:txBody>
      </p:sp>
      <p:sp>
        <p:nvSpPr>
          <p:cNvPr id="258" name="Google Shape;258;p29"/>
          <p:cNvSpPr txBox="1"/>
          <p:nvPr/>
        </p:nvSpPr>
        <p:spPr>
          <a:xfrm>
            <a:off x="4765650" y="4407075"/>
            <a:ext cx="41088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Reference video link:</a:t>
            </a:r>
            <a:r>
              <a:rPr lang="en" sz="900" u="sng">
                <a:solidFill>
                  <a:schemeClr val="hlink"/>
                </a:solidFill>
                <a:latin typeface="Calibri"/>
                <a:ea typeface="Calibri"/>
                <a:cs typeface="Calibri"/>
                <a:sym typeface="Calibri"/>
                <a:hlinkClick r:id="rId3"/>
              </a:rPr>
              <a:t>https://www.youtube.com/watch?v=oqdDWA9-DSY</a:t>
            </a:r>
            <a:endParaRPr sz="900">
              <a:latin typeface="Calibri"/>
              <a:ea typeface="Calibri"/>
              <a:cs typeface="Calibri"/>
              <a:sym typeface="Calibri"/>
            </a:endParaRPr>
          </a:p>
          <a:p>
            <a:pPr indent="0" lvl="0" marL="914400" rtl="0" algn="l">
              <a:spcBef>
                <a:spcPts val="0"/>
              </a:spcBef>
              <a:spcAft>
                <a:spcPts val="0"/>
              </a:spcAft>
              <a:buNone/>
            </a:pPr>
            <a:r>
              <a:rPr lang="en" sz="900" u="sng">
                <a:solidFill>
                  <a:schemeClr val="hlink"/>
                </a:solidFill>
                <a:latin typeface="Calibri"/>
                <a:ea typeface="Calibri"/>
                <a:cs typeface="Calibri"/>
                <a:sym typeface="Calibri"/>
                <a:hlinkClick r:id="rId4"/>
              </a:rPr>
              <a:t>https://www.youtube.com/watch?v=_oM9dRzISNQ</a:t>
            </a:r>
            <a:endParaRPr sz="900">
              <a:latin typeface="Calibri"/>
              <a:ea typeface="Calibri"/>
              <a:cs typeface="Calibri"/>
              <a:sym typeface="Calibri"/>
            </a:endParaRPr>
          </a:p>
        </p:txBody>
      </p:sp>
      <p:sp>
        <p:nvSpPr>
          <p:cNvPr id="259" name="Google Shape;259;p29"/>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pic>
        <p:nvPicPr>
          <p:cNvPr id="260" name="Google Shape;260;p29"/>
          <p:cNvPicPr preferRelativeResize="0"/>
          <p:nvPr/>
        </p:nvPicPr>
        <p:blipFill>
          <a:blip r:embed="rId5">
            <a:alphaModFix/>
          </a:blip>
          <a:stretch>
            <a:fillRect/>
          </a:stretch>
        </p:blipFill>
        <p:spPr>
          <a:xfrm>
            <a:off x="152400" y="780625"/>
            <a:ext cx="4368651" cy="3555225"/>
          </a:xfrm>
          <a:prstGeom prst="rect">
            <a:avLst/>
          </a:prstGeom>
          <a:noFill/>
          <a:ln>
            <a:noFill/>
          </a:ln>
        </p:spPr>
      </p:pic>
      <p:pic>
        <p:nvPicPr>
          <p:cNvPr id="261" name="Google Shape;261;p29"/>
          <p:cNvPicPr preferRelativeResize="0"/>
          <p:nvPr/>
        </p:nvPicPr>
        <p:blipFill>
          <a:blip r:embed="rId6">
            <a:alphaModFix/>
          </a:blip>
          <a:stretch>
            <a:fillRect/>
          </a:stretch>
        </p:blipFill>
        <p:spPr>
          <a:xfrm>
            <a:off x="4673451" y="780625"/>
            <a:ext cx="3003799" cy="358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nvSpPr>
        <p:spPr>
          <a:xfrm>
            <a:off x="145425" y="0"/>
            <a:ext cx="8686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Calibri"/>
                <a:ea typeface="Calibri"/>
                <a:cs typeface="Calibri"/>
                <a:sym typeface="Calibri"/>
              </a:rPr>
              <a:t>Hydrogenation: potential UV enhancement </a:t>
            </a:r>
            <a:endParaRPr sz="3000">
              <a:latin typeface="Calibri"/>
              <a:ea typeface="Calibri"/>
              <a:cs typeface="Calibri"/>
              <a:sym typeface="Calibri"/>
            </a:endParaRPr>
          </a:p>
        </p:txBody>
      </p:sp>
      <p:sp>
        <p:nvSpPr>
          <p:cNvPr id="267" name="Google Shape;267;p30"/>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pic>
        <p:nvPicPr>
          <p:cNvPr id="268" name="Google Shape;268;p30"/>
          <p:cNvPicPr preferRelativeResize="0"/>
          <p:nvPr/>
        </p:nvPicPr>
        <p:blipFill>
          <a:blip r:embed="rId3">
            <a:alphaModFix/>
          </a:blip>
          <a:stretch>
            <a:fillRect/>
          </a:stretch>
        </p:blipFill>
        <p:spPr>
          <a:xfrm>
            <a:off x="5137548" y="627975"/>
            <a:ext cx="3796400" cy="3162300"/>
          </a:xfrm>
          <a:prstGeom prst="rect">
            <a:avLst/>
          </a:prstGeom>
          <a:noFill/>
          <a:ln>
            <a:noFill/>
          </a:ln>
        </p:spPr>
      </p:pic>
      <p:sp>
        <p:nvSpPr>
          <p:cNvPr id="269" name="Google Shape;269;p30"/>
          <p:cNvSpPr txBox="1"/>
          <p:nvPr/>
        </p:nvSpPr>
        <p:spPr>
          <a:xfrm>
            <a:off x="3328850" y="4446700"/>
            <a:ext cx="5661900" cy="3438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None/>
            </a:pPr>
            <a:r>
              <a:rPr lang="en" sz="1000" u="sng">
                <a:solidFill>
                  <a:srgbClr val="222222"/>
                </a:solidFill>
                <a:latin typeface="Calibri"/>
                <a:ea typeface="Calibri"/>
                <a:cs typeface="Calibri"/>
                <a:sym typeface="Calibri"/>
              </a:rPr>
              <a:t>Baştürk, E., &amp; Kahraman, M. V. (2016). Photocrosslinked biobased phase change material for thermal energy storage. </a:t>
            </a:r>
            <a:r>
              <a:rPr i="1" lang="en" sz="1000" u="sng">
                <a:solidFill>
                  <a:srgbClr val="222222"/>
                </a:solidFill>
                <a:latin typeface="Calibri"/>
                <a:ea typeface="Calibri"/>
                <a:cs typeface="Calibri"/>
                <a:sym typeface="Calibri"/>
              </a:rPr>
              <a:t>Journal of Applied Polymer Science</a:t>
            </a:r>
            <a:r>
              <a:rPr lang="en" sz="1000" u="sng">
                <a:solidFill>
                  <a:srgbClr val="222222"/>
                </a:solidFill>
                <a:latin typeface="Calibri"/>
                <a:ea typeface="Calibri"/>
                <a:cs typeface="Calibri"/>
                <a:sym typeface="Calibri"/>
              </a:rPr>
              <a:t>, </a:t>
            </a:r>
            <a:r>
              <a:rPr i="1" lang="en" sz="1000" u="sng">
                <a:solidFill>
                  <a:srgbClr val="222222"/>
                </a:solidFill>
                <a:latin typeface="Calibri"/>
                <a:ea typeface="Calibri"/>
                <a:cs typeface="Calibri"/>
                <a:sym typeface="Calibri"/>
              </a:rPr>
              <a:t>133</a:t>
            </a:r>
            <a:r>
              <a:rPr lang="en" sz="1000" u="sng">
                <a:solidFill>
                  <a:srgbClr val="222222"/>
                </a:solidFill>
                <a:latin typeface="Calibri"/>
                <a:ea typeface="Calibri"/>
                <a:cs typeface="Calibri"/>
                <a:sym typeface="Calibri"/>
              </a:rPr>
              <a:t>(32).</a:t>
            </a:r>
            <a:endParaRPr sz="1000" u="sng">
              <a:latin typeface="Calibri"/>
              <a:ea typeface="Calibri"/>
              <a:cs typeface="Calibri"/>
              <a:sym typeface="Calibri"/>
            </a:endParaRPr>
          </a:p>
        </p:txBody>
      </p:sp>
      <p:sp>
        <p:nvSpPr>
          <p:cNvPr id="270" name="Google Shape;270;p30"/>
          <p:cNvSpPr txBox="1"/>
          <p:nvPr/>
        </p:nvSpPr>
        <p:spPr>
          <a:xfrm>
            <a:off x="203400" y="764350"/>
            <a:ext cx="4842900" cy="30000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00000"/>
              </a:buClr>
              <a:buSzPts val="1500"/>
              <a:buChar char="●"/>
            </a:pPr>
            <a:r>
              <a:rPr lang="en" sz="1500"/>
              <a:t>Some fatty acid molecules has multiple unsaturated position (carbon double bond) on the carbon chain</a:t>
            </a:r>
            <a:endParaRPr sz="1500"/>
          </a:p>
          <a:p>
            <a:pPr indent="-323850" lvl="0" marL="457200" rtl="0" algn="l">
              <a:lnSpc>
                <a:spcPct val="115000"/>
              </a:lnSpc>
              <a:spcBef>
                <a:spcPts val="0"/>
              </a:spcBef>
              <a:spcAft>
                <a:spcPts val="0"/>
              </a:spcAft>
              <a:buClr>
                <a:srgbClr val="000000"/>
              </a:buClr>
              <a:buSzPts val="1500"/>
              <a:buChar char="●"/>
            </a:pPr>
            <a:r>
              <a:rPr lang="en" sz="1500"/>
              <a:t>Ultraviolet curing can crosslink carbons in the double bond to create a polymer matrix</a:t>
            </a:r>
            <a:endParaRPr sz="1500"/>
          </a:p>
          <a:p>
            <a:pPr indent="-323850" lvl="0" marL="457200" rtl="0" algn="l">
              <a:lnSpc>
                <a:spcPct val="115000"/>
              </a:lnSpc>
              <a:spcBef>
                <a:spcPts val="0"/>
              </a:spcBef>
              <a:spcAft>
                <a:spcPts val="0"/>
              </a:spcAft>
              <a:buClr>
                <a:srgbClr val="000000"/>
              </a:buClr>
              <a:buSzPts val="1500"/>
              <a:buChar char="●"/>
            </a:pPr>
            <a:r>
              <a:rPr lang="en" sz="1500"/>
              <a:t>During this process the number of </a:t>
            </a:r>
            <a:r>
              <a:rPr lang="en" sz="1500"/>
              <a:t>carbon double bond</a:t>
            </a:r>
            <a:r>
              <a:rPr lang="en" sz="1500"/>
              <a:t> is decreased </a:t>
            </a:r>
            <a:endParaRPr sz="1500"/>
          </a:p>
        </p:txBody>
      </p:sp>
      <p:pic>
        <p:nvPicPr>
          <p:cNvPr id="271" name="Google Shape;271;p30"/>
          <p:cNvPicPr preferRelativeResize="0"/>
          <p:nvPr/>
        </p:nvPicPr>
        <p:blipFill>
          <a:blip r:embed="rId4">
            <a:alphaModFix/>
          </a:blip>
          <a:stretch>
            <a:fillRect/>
          </a:stretch>
        </p:blipFill>
        <p:spPr>
          <a:xfrm>
            <a:off x="347894" y="2864275"/>
            <a:ext cx="4116876" cy="1233525"/>
          </a:xfrm>
          <a:prstGeom prst="rect">
            <a:avLst/>
          </a:prstGeom>
          <a:noFill/>
          <a:ln>
            <a:noFill/>
          </a:ln>
        </p:spPr>
      </p:pic>
      <p:sp>
        <p:nvSpPr>
          <p:cNvPr id="272" name="Google Shape;272;p30"/>
          <p:cNvSpPr txBox="1"/>
          <p:nvPr/>
        </p:nvSpPr>
        <p:spPr>
          <a:xfrm>
            <a:off x="727375" y="3953275"/>
            <a:ext cx="26016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Acrylated Epoxidized Soybean Oil</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nvSpPr>
        <p:spPr>
          <a:xfrm>
            <a:off x="194150" y="67550"/>
            <a:ext cx="46128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Calibri"/>
                <a:ea typeface="Calibri"/>
                <a:cs typeface="Calibri"/>
                <a:sym typeface="Calibri"/>
              </a:rPr>
              <a:t>5) </a:t>
            </a:r>
            <a:r>
              <a:rPr lang="en" sz="3000">
                <a:latin typeface="Calibri"/>
                <a:ea typeface="Calibri"/>
                <a:cs typeface="Calibri"/>
                <a:sym typeface="Calibri"/>
              </a:rPr>
              <a:t>Fischer E</a:t>
            </a:r>
            <a:r>
              <a:rPr lang="en" sz="3000">
                <a:latin typeface="Calibri"/>
                <a:ea typeface="Calibri"/>
                <a:cs typeface="Calibri"/>
                <a:sym typeface="Calibri"/>
              </a:rPr>
              <a:t>sterification</a:t>
            </a:r>
            <a:endParaRPr sz="3000">
              <a:latin typeface="Calibri"/>
              <a:ea typeface="Calibri"/>
              <a:cs typeface="Calibri"/>
              <a:sym typeface="Calibri"/>
            </a:endParaRPr>
          </a:p>
        </p:txBody>
      </p:sp>
      <p:sp>
        <p:nvSpPr>
          <p:cNvPr id="278" name="Google Shape;278;p31"/>
          <p:cNvSpPr txBox="1"/>
          <p:nvPr/>
        </p:nvSpPr>
        <p:spPr>
          <a:xfrm>
            <a:off x="222900" y="699625"/>
            <a:ext cx="8515500" cy="20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highlight>
                  <a:srgbClr val="FFFF00"/>
                </a:highlight>
                <a:latin typeface="Calibri"/>
                <a:ea typeface="Calibri"/>
                <a:cs typeface="Calibri"/>
                <a:sym typeface="Calibri"/>
              </a:rPr>
              <a:t>Esterification is the reaction between an acid and an alcohol that produces an ester; the reaction is catalyzed by a strong acid</a:t>
            </a:r>
            <a:endParaRPr sz="2100">
              <a:highlight>
                <a:srgbClr val="FFFF00"/>
              </a:highlight>
              <a:latin typeface="Calibri"/>
              <a:ea typeface="Calibri"/>
              <a:cs typeface="Calibri"/>
              <a:sym typeface="Calibri"/>
            </a:endParaRPr>
          </a:p>
          <a:p>
            <a:pPr indent="0" lvl="0" marL="0" rtl="0" algn="l">
              <a:lnSpc>
                <a:spcPct val="115000"/>
              </a:lnSpc>
              <a:spcBef>
                <a:spcPts val="0"/>
              </a:spcBef>
              <a:spcAft>
                <a:spcPts val="0"/>
              </a:spcAft>
              <a:buNone/>
            </a:pPr>
            <a:r>
              <a:t/>
            </a:r>
            <a:endParaRPr sz="1200">
              <a:highlight>
                <a:srgbClr val="FFFF00"/>
              </a:highlight>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 sz="2100">
                <a:latin typeface="Calibri"/>
                <a:ea typeface="Calibri"/>
                <a:cs typeface="Calibri"/>
                <a:sym typeface="Calibri"/>
              </a:rPr>
              <a:t>In our work, </a:t>
            </a:r>
            <a:r>
              <a:rPr lang="en" sz="2100">
                <a:solidFill>
                  <a:srgbClr val="27BD27"/>
                </a:solidFill>
                <a:latin typeface="Calibri"/>
                <a:ea typeface="Calibri"/>
                <a:cs typeface="Calibri"/>
                <a:sym typeface="Calibri"/>
              </a:rPr>
              <a:t>stearic and palmitic acids</a:t>
            </a:r>
            <a:r>
              <a:rPr lang="en" sz="2100">
                <a:latin typeface="Calibri"/>
                <a:ea typeface="Calibri"/>
                <a:cs typeface="Calibri"/>
                <a:sym typeface="Calibri"/>
              </a:rPr>
              <a:t> (saturated) from the hydrogenation process and with use of ethylene glycol (alcohol) will react to perform esterification.</a:t>
            </a:r>
            <a:endParaRPr sz="2100">
              <a:latin typeface="Calibri"/>
              <a:ea typeface="Calibri"/>
              <a:cs typeface="Calibri"/>
              <a:sym typeface="Calibri"/>
            </a:endParaRPr>
          </a:p>
        </p:txBody>
      </p:sp>
      <p:pic>
        <p:nvPicPr>
          <p:cNvPr descr="Fischer Esterification: Definition, Examples, and Mechanism" id="279" name="Google Shape;279;p31"/>
          <p:cNvPicPr preferRelativeResize="0"/>
          <p:nvPr/>
        </p:nvPicPr>
        <p:blipFill>
          <a:blip r:embed="rId4">
            <a:alphaModFix/>
          </a:blip>
          <a:stretch>
            <a:fillRect/>
          </a:stretch>
        </p:blipFill>
        <p:spPr>
          <a:xfrm>
            <a:off x="2664525" y="2991675"/>
            <a:ext cx="3632250" cy="1676875"/>
          </a:xfrm>
          <a:prstGeom prst="rect">
            <a:avLst/>
          </a:prstGeom>
          <a:noFill/>
          <a:ln>
            <a:noFill/>
          </a:ln>
        </p:spPr>
      </p:pic>
      <p:sp>
        <p:nvSpPr>
          <p:cNvPr id="280" name="Google Shape;280;p31"/>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sp>
        <p:nvSpPr>
          <p:cNvPr id="281" name="Google Shape;281;p31"/>
          <p:cNvSpPr txBox="1"/>
          <p:nvPr/>
        </p:nvSpPr>
        <p:spPr>
          <a:xfrm>
            <a:off x="4289950" y="4482950"/>
            <a:ext cx="1032900" cy="24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nvSpPr>
        <p:spPr>
          <a:xfrm>
            <a:off x="252750" y="892750"/>
            <a:ext cx="6396000" cy="305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Calibri"/>
              <a:buAutoNum type="arabicPeriod"/>
            </a:pPr>
            <a:r>
              <a:rPr lang="en" sz="1800">
                <a:latin typeface="Calibri"/>
                <a:ea typeface="Calibri"/>
                <a:cs typeface="Calibri"/>
                <a:sym typeface="Calibri"/>
              </a:rPr>
              <a:t>Mix a 1:10 molar ratio of stearic acid to ethylene glycol</a:t>
            </a:r>
            <a:endParaRPr sz="18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n" sz="1500">
                <a:latin typeface="Calibri"/>
                <a:ea typeface="Calibri"/>
                <a:cs typeface="Calibri"/>
                <a:sym typeface="Calibri"/>
              </a:rPr>
              <a:t>4:1 Molar ratio of acid to catalyst (Sulfuric Acid)</a:t>
            </a:r>
            <a:endParaRPr sz="5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AutoNum type="arabicPeriod"/>
            </a:pPr>
            <a:r>
              <a:rPr lang="en" sz="1800">
                <a:latin typeface="Calibri"/>
                <a:ea typeface="Calibri"/>
                <a:cs typeface="Calibri"/>
                <a:sym typeface="Calibri"/>
              </a:rPr>
              <a:t>Heat and stir the mixture at 197°C for 3 hours</a:t>
            </a:r>
            <a:endParaRPr sz="18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n" sz="1500">
                <a:latin typeface="Calibri"/>
                <a:ea typeface="Calibri"/>
                <a:cs typeface="Calibri"/>
                <a:sym typeface="Calibri"/>
              </a:rPr>
              <a:t>Use a reflux condenser to keep the ethylene glycol from evaporating</a:t>
            </a:r>
            <a:endParaRPr sz="15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AutoNum type="arabicPeriod"/>
            </a:pPr>
            <a:r>
              <a:rPr lang="en" sz="1800">
                <a:latin typeface="Calibri"/>
                <a:ea typeface="Calibri"/>
                <a:cs typeface="Calibri"/>
                <a:sym typeface="Calibri"/>
              </a:rPr>
              <a:t>Allow the mixture to cool down below boiling and settle to a biphasic layer</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AutoNum type="arabicPeriod"/>
            </a:pPr>
            <a:r>
              <a:rPr lang="en" sz="1800">
                <a:latin typeface="Calibri"/>
                <a:ea typeface="Calibri"/>
                <a:cs typeface="Calibri"/>
                <a:sym typeface="Calibri"/>
              </a:rPr>
              <a:t>Boil the excess ethylene glycol in a short path </a:t>
            </a:r>
            <a:r>
              <a:rPr lang="en" sz="1800">
                <a:latin typeface="Calibri"/>
                <a:ea typeface="Calibri"/>
                <a:cs typeface="Calibri"/>
                <a:sym typeface="Calibri"/>
              </a:rPr>
              <a:t>condenser</a:t>
            </a:r>
            <a:endParaRPr sz="1800">
              <a:latin typeface="Calibri"/>
              <a:ea typeface="Calibri"/>
              <a:cs typeface="Calibri"/>
              <a:sym typeface="Calibri"/>
            </a:endParaRPr>
          </a:p>
          <a:p>
            <a:pPr indent="-323850" lvl="1" marL="914400" rtl="0" algn="l">
              <a:lnSpc>
                <a:spcPct val="150000"/>
              </a:lnSpc>
              <a:spcBef>
                <a:spcPts val="0"/>
              </a:spcBef>
              <a:spcAft>
                <a:spcPts val="0"/>
              </a:spcAft>
              <a:buSzPts val="1500"/>
              <a:buFont typeface="Calibri"/>
              <a:buChar char="○"/>
            </a:pPr>
            <a:r>
              <a:rPr lang="en" sz="1500">
                <a:latin typeface="Calibri"/>
                <a:ea typeface="Calibri"/>
                <a:cs typeface="Calibri"/>
                <a:sym typeface="Calibri"/>
              </a:rPr>
              <a:t>Ethylene glycol has a much lower boiling point than glycol distearate</a:t>
            </a:r>
            <a:endParaRPr sz="1500">
              <a:latin typeface="Calibri"/>
              <a:ea typeface="Calibri"/>
              <a:cs typeface="Calibri"/>
              <a:sym typeface="Calibri"/>
            </a:endParaRPr>
          </a:p>
        </p:txBody>
      </p:sp>
      <p:sp>
        <p:nvSpPr>
          <p:cNvPr id="287" name="Google Shape;287;p32"/>
          <p:cNvSpPr txBox="1"/>
          <p:nvPr/>
        </p:nvSpPr>
        <p:spPr>
          <a:xfrm>
            <a:off x="212050" y="4398550"/>
            <a:ext cx="86598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Kastratović, V., &amp; Bigović, M. (2018). Chemical Industry and Chemical Engineering </a:t>
            </a:r>
            <a:r>
              <a:rPr lang="en" sz="800">
                <a:latin typeface="Calibri"/>
                <a:ea typeface="Calibri"/>
                <a:cs typeface="Calibri"/>
                <a:sym typeface="Calibri"/>
              </a:rPr>
              <a:t>Quarterly</a:t>
            </a:r>
            <a:r>
              <a:rPr lang="en" sz="800">
                <a:latin typeface="Calibri"/>
                <a:ea typeface="Calibri"/>
                <a:cs typeface="Calibri"/>
                <a:sym typeface="Calibri"/>
              </a:rPr>
              <a:t>.</a:t>
            </a:r>
            <a:endParaRPr sz="800">
              <a:solidFill>
                <a:schemeClr val="dk1"/>
              </a:solidFill>
              <a:latin typeface="Calibri"/>
              <a:ea typeface="Calibri"/>
              <a:cs typeface="Calibri"/>
              <a:sym typeface="Calibri"/>
            </a:endParaRPr>
          </a:p>
        </p:txBody>
      </p:sp>
      <p:sp>
        <p:nvSpPr>
          <p:cNvPr id="288" name="Google Shape;288;p32"/>
          <p:cNvSpPr txBox="1"/>
          <p:nvPr/>
        </p:nvSpPr>
        <p:spPr>
          <a:xfrm>
            <a:off x="252750" y="204325"/>
            <a:ext cx="38559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Calibri"/>
                <a:ea typeface="Calibri"/>
                <a:cs typeface="Calibri"/>
                <a:sym typeface="Calibri"/>
              </a:rPr>
              <a:t>Esterification Procedure</a:t>
            </a:r>
            <a:endParaRPr sz="2900">
              <a:latin typeface="Calibri"/>
              <a:ea typeface="Calibri"/>
              <a:cs typeface="Calibri"/>
              <a:sym typeface="Calibri"/>
            </a:endParaRPr>
          </a:p>
        </p:txBody>
      </p:sp>
      <p:sp>
        <p:nvSpPr>
          <p:cNvPr id="289" name="Google Shape;289;p32"/>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pic>
        <p:nvPicPr>
          <p:cNvPr id="290" name="Google Shape;290;p32"/>
          <p:cNvPicPr preferRelativeResize="0"/>
          <p:nvPr/>
        </p:nvPicPr>
        <p:blipFill>
          <a:blip r:embed="rId4">
            <a:alphaModFix/>
          </a:blip>
          <a:stretch>
            <a:fillRect/>
          </a:stretch>
        </p:blipFill>
        <p:spPr>
          <a:xfrm>
            <a:off x="6794075" y="830938"/>
            <a:ext cx="2190450" cy="31800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ph type="title"/>
          </p:nvPr>
        </p:nvSpPr>
        <p:spPr>
          <a:xfrm>
            <a:off x="311700" y="2259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t>
            </a:r>
            <a:r>
              <a:rPr lang="en">
                <a:latin typeface="Calibri"/>
                <a:ea typeface="Calibri"/>
                <a:cs typeface="Calibri"/>
                <a:sym typeface="Calibri"/>
              </a:rPr>
              <a:t>hase </a:t>
            </a:r>
            <a:r>
              <a:rPr lang="en"/>
              <a:t>C</a:t>
            </a:r>
            <a:r>
              <a:rPr lang="en">
                <a:latin typeface="Calibri"/>
                <a:ea typeface="Calibri"/>
                <a:cs typeface="Calibri"/>
                <a:sym typeface="Calibri"/>
              </a:rPr>
              <a:t>hange </a:t>
            </a:r>
            <a:r>
              <a:rPr lang="en"/>
              <a:t>Ma</a:t>
            </a:r>
            <a:r>
              <a:rPr lang="en">
                <a:latin typeface="Calibri"/>
                <a:ea typeface="Calibri"/>
                <a:cs typeface="Calibri"/>
                <a:sym typeface="Calibri"/>
              </a:rPr>
              <a:t>terials (PCMs)</a:t>
            </a:r>
            <a:endParaRPr>
              <a:latin typeface="Calibri"/>
              <a:ea typeface="Calibri"/>
              <a:cs typeface="Calibri"/>
              <a:sym typeface="Calibri"/>
            </a:endParaRPr>
          </a:p>
        </p:txBody>
      </p:sp>
      <p:pic>
        <p:nvPicPr>
          <p:cNvPr id="115" name="Google Shape;115;p15"/>
          <p:cNvPicPr preferRelativeResize="0"/>
          <p:nvPr/>
        </p:nvPicPr>
        <p:blipFill>
          <a:blip r:embed="rId3">
            <a:alphaModFix/>
          </a:blip>
          <a:stretch>
            <a:fillRect/>
          </a:stretch>
        </p:blipFill>
        <p:spPr>
          <a:xfrm>
            <a:off x="717100" y="2274649"/>
            <a:ext cx="3051900" cy="2203850"/>
          </a:xfrm>
          <a:prstGeom prst="rect">
            <a:avLst/>
          </a:prstGeom>
          <a:noFill/>
          <a:ln>
            <a:noFill/>
          </a:ln>
        </p:spPr>
      </p:pic>
      <p:pic>
        <p:nvPicPr>
          <p:cNvPr id="116" name="Google Shape;116;p15"/>
          <p:cNvPicPr preferRelativeResize="0"/>
          <p:nvPr/>
        </p:nvPicPr>
        <p:blipFill>
          <a:blip r:embed="rId4">
            <a:alphaModFix/>
          </a:blip>
          <a:stretch>
            <a:fillRect/>
          </a:stretch>
        </p:blipFill>
        <p:spPr>
          <a:xfrm>
            <a:off x="4778163" y="2536862"/>
            <a:ext cx="3835213" cy="1741638"/>
          </a:xfrm>
          <a:prstGeom prst="rect">
            <a:avLst/>
          </a:prstGeom>
          <a:noFill/>
          <a:ln>
            <a:noFill/>
          </a:ln>
        </p:spPr>
      </p:pic>
      <p:sp>
        <p:nvSpPr>
          <p:cNvPr id="117" name="Google Shape;117;p15"/>
          <p:cNvSpPr txBox="1"/>
          <p:nvPr/>
        </p:nvSpPr>
        <p:spPr>
          <a:xfrm>
            <a:off x="4608213" y="4571725"/>
            <a:ext cx="41751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uFill>
                  <a:noFill/>
                </a:uFill>
                <a:latin typeface="Calibri"/>
                <a:ea typeface="Calibri"/>
                <a:cs typeface="Calibri"/>
                <a:sym typeface="Calibri"/>
                <a:hlinkClick r:id="rId5"/>
              </a:rPr>
              <a:t>https://www.aiaaustin.org/event/phase-change-materials-pcm-high-performance-enclosures</a:t>
            </a:r>
            <a:endParaRPr sz="1100">
              <a:latin typeface="Calibri"/>
              <a:ea typeface="Calibri"/>
              <a:cs typeface="Calibri"/>
              <a:sym typeface="Calibri"/>
            </a:endParaRPr>
          </a:p>
        </p:txBody>
      </p:sp>
      <p:sp>
        <p:nvSpPr>
          <p:cNvPr id="118" name="Google Shape;118;p15"/>
          <p:cNvSpPr txBox="1"/>
          <p:nvPr/>
        </p:nvSpPr>
        <p:spPr>
          <a:xfrm>
            <a:off x="252750" y="4571800"/>
            <a:ext cx="40839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uFill>
                  <a:noFill/>
                </a:uFill>
                <a:latin typeface="Calibri"/>
                <a:ea typeface="Calibri"/>
                <a:cs typeface="Calibri"/>
                <a:sym typeface="Calibri"/>
                <a:hlinkClick r:id="rId6"/>
              </a:rPr>
              <a:t>https://www.pharmoutsourcing.com/</a:t>
            </a:r>
            <a:endParaRPr sz="800">
              <a:latin typeface="Calibri"/>
              <a:ea typeface="Calibri"/>
              <a:cs typeface="Calibri"/>
              <a:sym typeface="Calibri"/>
            </a:endParaRPr>
          </a:p>
        </p:txBody>
      </p:sp>
      <p:sp>
        <p:nvSpPr>
          <p:cNvPr id="119" name="Google Shape;119;p15"/>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20" name="Google Shape;120;p15"/>
          <p:cNvSpPr txBox="1"/>
          <p:nvPr>
            <p:ph idx="1" type="body"/>
          </p:nvPr>
        </p:nvSpPr>
        <p:spPr>
          <a:xfrm>
            <a:off x="311700" y="798650"/>
            <a:ext cx="8644500" cy="1328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700">
                <a:solidFill>
                  <a:srgbClr val="000000"/>
                </a:solidFill>
              </a:rPr>
              <a:t>In phase change materials, </a:t>
            </a:r>
            <a:r>
              <a:rPr i="1" lang="en" sz="1700">
                <a:solidFill>
                  <a:srgbClr val="000000"/>
                </a:solidFill>
              </a:rPr>
              <a:t>latent heat</a:t>
            </a:r>
            <a:r>
              <a:rPr lang="en" sz="1700">
                <a:solidFill>
                  <a:srgbClr val="000000"/>
                </a:solidFill>
              </a:rPr>
              <a:t> (phase transition) is used for thermal energy storage</a:t>
            </a:r>
            <a:endParaRPr sz="1700">
              <a:solidFill>
                <a:srgbClr val="000000"/>
              </a:solidFill>
            </a:endParaRPr>
          </a:p>
          <a:p>
            <a:pPr indent="0" lvl="0" marL="0" rtl="0" algn="l">
              <a:spcBef>
                <a:spcPts val="800"/>
              </a:spcBef>
              <a:spcAft>
                <a:spcPts val="0"/>
              </a:spcAft>
              <a:buNone/>
            </a:pPr>
            <a:r>
              <a:rPr lang="en" sz="1700">
                <a:solidFill>
                  <a:srgbClr val="000000"/>
                </a:solidFill>
              </a:rPr>
              <a:t>When a material melts, it absorbs energy and then when it freezes, the energy gets released</a:t>
            </a:r>
            <a:endParaRPr sz="1700">
              <a:solidFill>
                <a:srgbClr val="000000"/>
              </a:solidFill>
            </a:endParaRPr>
          </a:p>
          <a:p>
            <a:pPr indent="-336550" lvl="0" marL="457200" rtl="0" algn="l">
              <a:spcBef>
                <a:spcPts val="800"/>
              </a:spcBef>
              <a:spcAft>
                <a:spcPts val="0"/>
              </a:spcAft>
              <a:buClr>
                <a:srgbClr val="000000"/>
              </a:buClr>
              <a:buSzPts val="1700"/>
              <a:buChar char="-"/>
            </a:pPr>
            <a:r>
              <a:rPr lang="en" sz="1700">
                <a:solidFill>
                  <a:srgbClr val="000000"/>
                </a:solidFill>
              </a:rPr>
              <a:t>Most common PCM is water/ice but since the freezing temperature is 0℃, making it unsuitable for most applications</a:t>
            </a:r>
            <a:endParaRPr sz="17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nvSpPr>
        <p:spPr>
          <a:xfrm>
            <a:off x="349125" y="81425"/>
            <a:ext cx="56457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t>Eutectics</a:t>
            </a:r>
            <a:r>
              <a:rPr lang="en" sz="2800"/>
              <a:t> vs E</a:t>
            </a:r>
            <a:r>
              <a:rPr lang="en" sz="2800"/>
              <a:t>ster</a:t>
            </a:r>
            <a:r>
              <a:rPr lang="en" sz="2800"/>
              <a:t>s</a:t>
            </a:r>
            <a:endParaRPr sz="2800"/>
          </a:p>
        </p:txBody>
      </p:sp>
      <p:sp>
        <p:nvSpPr>
          <p:cNvPr id="296" name="Google Shape;296;p33"/>
          <p:cNvSpPr txBox="1"/>
          <p:nvPr/>
        </p:nvSpPr>
        <p:spPr>
          <a:xfrm>
            <a:off x="164175" y="1247250"/>
            <a:ext cx="4307100" cy="2778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FF0000"/>
                </a:solidFill>
                <a:latin typeface="Calibri"/>
                <a:ea typeface="Calibri"/>
                <a:cs typeface="Calibri"/>
                <a:sym typeface="Calibri"/>
              </a:rPr>
              <a:t>Eutectic Mixtures</a:t>
            </a:r>
            <a:endParaRPr b="1" sz="2000">
              <a:solidFill>
                <a:srgbClr val="FF0000"/>
              </a:solidFill>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low costs</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high latent heat capacities</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lower phase change temperature</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not much flexibility in phase change temperature</a:t>
            </a:r>
            <a:endParaRPr sz="1700">
              <a:latin typeface="Calibri"/>
              <a:ea typeface="Calibri"/>
              <a:cs typeface="Calibri"/>
              <a:sym typeface="Calibri"/>
            </a:endParaRPr>
          </a:p>
          <a:p>
            <a:pPr indent="0" lvl="0" marL="457200" rtl="0" algn="l">
              <a:lnSpc>
                <a:spcPct val="150000"/>
              </a:lnSpc>
              <a:spcBef>
                <a:spcPts val="0"/>
              </a:spcBef>
              <a:spcAft>
                <a:spcPts val="0"/>
              </a:spcAft>
              <a:buNone/>
            </a:pPr>
            <a:r>
              <a:t/>
            </a:r>
            <a:endParaRPr sz="1700">
              <a:latin typeface="Calibri"/>
              <a:ea typeface="Calibri"/>
              <a:cs typeface="Calibri"/>
              <a:sym typeface="Calibri"/>
            </a:endParaRPr>
          </a:p>
        </p:txBody>
      </p:sp>
      <p:sp>
        <p:nvSpPr>
          <p:cNvPr id="297" name="Google Shape;297;p33"/>
          <p:cNvSpPr txBox="1"/>
          <p:nvPr/>
        </p:nvSpPr>
        <p:spPr>
          <a:xfrm>
            <a:off x="5373000" y="1125225"/>
            <a:ext cx="3771000" cy="1611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FF0000"/>
                </a:solidFill>
                <a:latin typeface="Calibri"/>
                <a:ea typeface="Calibri"/>
                <a:cs typeface="Calibri"/>
                <a:sym typeface="Calibri"/>
              </a:rPr>
              <a:t>Esters</a:t>
            </a:r>
            <a:endParaRPr b="1" sz="2000">
              <a:solidFill>
                <a:srgbClr val="FF0000"/>
              </a:solidFill>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wide phase change temperature range </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high latent heat capacities</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odorless</a:t>
            </a:r>
            <a:endParaRPr sz="1700">
              <a:latin typeface="Calibri"/>
              <a:ea typeface="Calibri"/>
              <a:cs typeface="Calibri"/>
              <a:sym typeface="Calibri"/>
            </a:endParaRPr>
          </a:p>
          <a:p>
            <a:pPr indent="-336550" lvl="0" marL="457200" rtl="0" algn="l">
              <a:lnSpc>
                <a:spcPct val="150000"/>
              </a:lnSpc>
              <a:spcBef>
                <a:spcPts val="0"/>
              </a:spcBef>
              <a:spcAft>
                <a:spcPts val="0"/>
              </a:spcAft>
              <a:buSzPts val="1700"/>
              <a:buFont typeface="Calibri"/>
              <a:buChar char="●"/>
            </a:pPr>
            <a:r>
              <a:rPr lang="en" sz="1700">
                <a:latin typeface="Calibri"/>
                <a:ea typeface="Calibri"/>
                <a:cs typeface="Calibri"/>
                <a:sym typeface="Calibri"/>
              </a:rPr>
              <a:t>non-corrosive</a:t>
            </a:r>
            <a:endParaRPr sz="1700">
              <a:latin typeface="Calibri"/>
              <a:ea typeface="Calibri"/>
              <a:cs typeface="Calibri"/>
              <a:sym typeface="Calibri"/>
            </a:endParaRPr>
          </a:p>
        </p:txBody>
      </p:sp>
      <p:sp>
        <p:nvSpPr>
          <p:cNvPr id="298" name="Google Shape;298;p33"/>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sp>
        <p:nvSpPr>
          <p:cNvPr id="299" name="Google Shape;299;p33"/>
          <p:cNvSpPr txBox="1"/>
          <p:nvPr/>
        </p:nvSpPr>
        <p:spPr>
          <a:xfrm>
            <a:off x="537700" y="2898075"/>
            <a:ext cx="367800" cy="99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0" name="Google Shape;300;p33"/>
          <p:cNvSpPr txBox="1"/>
          <p:nvPr/>
        </p:nvSpPr>
        <p:spPr>
          <a:xfrm>
            <a:off x="5736175" y="3876025"/>
            <a:ext cx="183900" cy="99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1" name="Google Shape;301;p33"/>
          <p:cNvSpPr txBox="1"/>
          <p:nvPr/>
        </p:nvSpPr>
        <p:spPr>
          <a:xfrm>
            <a:off x="442900" y="665925"/>
            <a:ext cx="83376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Eutectics are mixtures of two or more components in phase change materials</a:t>
            </a:r>
            <a:endParaRPr sz="2000">
              <a:latin typeface="Calibri"/>
              <a:ea typeface="Calibri"/>
              <a:cs typeface="Calibri"/>
              <a:sym typeface="Calibri"/>
            </a:endParaRPr>
          </a:p>
        </p:txBody>
      </p:sp>
      <p:sp>
        <p:nvSpPr>
          <p:cNvPr id="302" name="Google Shape;302;p33"/>
          <p:cNvSpPr txBox="1"/>
          <p:nvPr/>
        </p:nvSpPr>
        <p:spPr>
          <a:xfrm>
            <a:off x="797200" y="3898825"/>
            <a:ext cx="7781400" cy="537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alibri"/>
              <a:buChar char="➢"/>
            </a:pPr>
            <a:r>
              <a:rPr lang="en" sz="1800">
                <a:highlight>
                  <a:srgbClr val="00FFFF"/>
                </a:highlight>
                <a:latin typeface="Calibri"/>
                <a:ea typeface="Calibri"/>
                <a:cs typeface="Calibri"/>
                <a:sym typeface="Calibri"/>
              </a:rPr>
              <a:t>In our research, we can either </a:t>
            </a:r>
            <a:r>
              <a:rPr lang="en" sz="1800">
                <a:highlight>
                  <a:srgbClr val="00FFFF"/>
                </a:highlight>
                <a:latin typeface="Calibri"/>
                <a:ea typeface="Calibri"/>
                <a:cs typeface="Calibri"/>
                <a:sym typeface="Calibri"/>
              </a:rPr>
              <a:t>mix the saturated fatty acids to obtain a eutectic mixture or </a:t>
            </a:r>
            <a:r>
              <a:rPr lang="en" sz="1800">
                <a:highlight>
                  <a:srgbClr val="00FFFF"/>
                </a:highlight>
                <a:latin typeface="Calibri"/>
                <a:ea typeface="Calibri"/>
                <a:cs typeface="Calibri"/>
                <a:sym typeface="Calibri"/>
              </a:rPr>
              <a:t>esterify all of the saturated fatty acids.</a:t>
            </a:r>
            <a:endParaRPr sz="1800">
              <a:highlight>
                <a:srgbClr val="00FFFF"/>
              </a:highlight>
              <a:latin typeface="Calibri"/>
              <a:ea typeface="Calibri"/>
              <a:cs typeface="Calibri"/>
              <a:sym typeface="Calibri"/>
            </a:endParaRPr>
          </a:p>
        </p:txBody>
      </p:sp>
      <p:sp>
        <p:nvSpPr>
          <p:cNvPr id="303" name="Google Shape;303;p33"/>
          <p:cNvSpPr txBox="1"/>
          <p:nvPr/>
        </p:nvSpPr>
        <p:spPr>
          <a:xfrm>
            <a:off x="4119400" y="1247250"/>
            <a:ext cx="1137000" cy="6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27BD27"/>
                </a:solidFill>
                <a:latin typeface="Calibri"/>
                <a:ea typeface="Calibri"/>
                <a:cs typeface="Calibri"/>
                <a:sym typeface="Calibri"/>
              </a:rPr>
              <a:t>VS.</a:t>
            </a:r>
            <a:endParaRPr b="1" sz="3500">
              <a:solidFill>
                <a:srgbClr val="27BD27"/>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nvSpPr>
        <p:spPr>
          <a:xfrm>
            <a:off x="390300" y="776050"/>
            <a:ext cx="8225700" cy="3951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In this work, processes required for transforming animal fat into PCM were studied.</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solidFill>
                  <a:schemeClr val="dk1"/>
                </a:solidFill>
                <a:latin typeface="Calibri"/>
                <a:ea typeface="Calibri"/>
                <a:cs typeface="Calibri"/>
                <a:sym typeface="Calibri"/>
              </a:rPr>
              <a:t>The five processes are: </a:t>
            </a:r>
            <a:endParaRPr sz="1600">
              <a:solidFill>
                <a:schemeClr val="dk1"/>
              </a:solidFill>
              <a:latin typeface="Calibri"/>
              <a:ea typeface="Calibri"/>
              <a:cs typeface="Calibri"/>
              <a:sym typeface="Calibri"/>
            </a:endParaRPr>
          </a:p>
          <a:p>
            <a:pPr indent="0" lvl="0" marL="457200" rtl="0" algn="l">
              <a:lnSpc>
                <a:spcPct val="150000"/>
              </a:lnSpc>
              <a:spcBef>
                <a:spcPts val="0"/>
              </a:spcBef>
              <a:spcAft>
                <a:spcPts val="0"/>
              </a:spcAft>
              <a:buNone/>
            </a:pPr>
            <a:r>
              <a:rPr lang="en" sz="1600">
                <a:solidFill>
                  <a:schemeClr val="dk1"/>
                </a:solidFill>
                <a:latin typeface="Calibri"/>
                <a:ea typeface="Calibri"/>
                <a:cs typeface="Calibri"/>
                <a:sym typeface="Calibri"/>
              </a:rPr>
              <a:t>1) Characterization, 2) Hydrolysis, 3) Separation, 4) Hydrogenation, and 5) Esterification.</a:t>
            </a:r>
            <a:endParaRPr sz="1600">
              <a:solidFill>
                <a:schemeClr val="dk1"/>
              </a:solidFill>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After characterization of the fat and detecting the composition, hydrolysis is used to break </a:t>
            </a:r>
            <a:r>
              <a:rPr lang="en" sz="1600">
                <a:solidFill>
                  <a:schemeClr val="dk1"/>
                </a:solidFill>
                <a:latin typeface="Calibri"/>
                <a:ea typeface="Calibri"/>
                <a:cs typeface="Calibri"/>
                <a:sym typeface="Calibri"/>
              </a:rPr>
              <a:t>the animal fat molecules and obtain free fatty acids.</a:t>
            </a:r>
            <a:endParaRPr sz="1600">
              <a:solidFill>
                <a:schemeClr val="dk1"/>
              </a:solidFill>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Separation by crystallization is done to separate the saturated fatty acid from the unsaturated ones.</a:t>
            </a:r>
            <a:endParaRPr sz="1600">
              <a:solidFill>
                <a:schemeClr val="dk1"/>
              </a:solidFill>
              <a:latin typeface="Calibri"/>
              <a:ea typeface="Calibri"/>
              <a:cs typeface="Calibri"/>
              <a:sym typeface="Calibri"/>
            </a:endParaRPr>
          </a:p>
          <a:p>
            <a:pPr indent="-330200" lvl="0" marL="457200" rtl="0" algn="l">
              <a:lnSpc>
                <a:spcPct val="15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Hydrogenation</a:t>
            </a:r>
            <a:r>
              <a:rPr lang="en" sz="1600">
                <a:solidFill>
                  <a:schemeClr val="dk1"/>
                </a:solidFill>
                <a:latin typeface="Calibri"/>
                <a:ea typeface="Calibri"/>
                <a:cs typeface="Calibri"/>
                <a:sym typeface="Calibri"/>
              </a:rPr>
              <a:t> process is performed to convert the unsaturated fatty acids to saturated.  </a:t>
            </a:r>
            <a:endParaRPr sz="1600">
              <a:solidFill>
                <a:schemeClr val="dk1"/>
              </a:solidFill>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E</a:t>
            </a:r>
            <a:r>
              <a:rPr lang="en" sz="1600">
                <a:latin typeface="Calibri"/>
                <a:ea typeface="Calibri"/>
                <a:cs typeface="Calibri"/>
                <a:sym typeface="Calibri"/>
              </a:rPr>
              <a:t>sterification of saturated fatty acids results in having a high latent heat capacity, wide phase change temperature range while also </a:t>
            </a:r>
            <a:r>
              <a:rPr lang="en" sz="1600">
                <a:solidFill>
                  <a:schemeClr val="dk1"/>
                </a:solidFill>
                <a:latin typeface="Calibri"/>
                <a:ea typeface="Calibri"/>
                <a:cs typeface="Calibri"/>
                <a:sym typeface="Calibri"/>
              </a:rPr>
              <a:t>being</a:t>
            </a:r>
            <a:r>
              <a:rPr lang="en" sz="1600">
                <a:solidFill>
                  <a:schemeClr val="dk1"/>
                </a:solidFill>
                <a:latin typeface="Calibri"/>
                <a:ea typeface="Calibri"/>
                <a:cs typeface="Calibri"/>
                <a:sym typeface="Calibri"/>
              </a:rPr>
              <a:t> odorless and non corrosive.</a:t>
            </a:r>
            <a:endParaRPr sz="1600">
              <a:latin typeface="Calibri"/>
              <a:ea typeface="Calibri"/>
              <a:cs typeface="Calibri"/>
              <a:sym typeface="Calibri"/>
            </a:endParaRPr>
          </a:p>
        </p:txBody>
      </p:sp>
      <p:sp>
        <p:nvSpPr>
          <p:cNvPr id="309" name="Google Shape;309;p34"/>
          <p:cNvSpPr txBox="1"/>
          <p:nvPr/>
        </p:nvSpPr>
        <p:spPr>
          <a:xfrm>
            <a:off x="252750" y="71850"/>
            <a:ext cx="27330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Calibri"/>
                <a:ea typeface="Calibri"/>
                <a:cs typeface="Calibri"/>
                <a:sym typeface="Calibri"/>
              </a:rPr>
              <a:t>Conclusions</a:t>
            </a:r>
            <a:endParaRPr sz="2800">
              <a:latin typeface="Calibri"/>
              <a:ea typeface="Calibri"/>
              <a:cs typeface="Calibri"/>
              <a:sym typeface="Calibri"/>
            </a:endParaRPr>
          </a:p>
        </p:txBody>
      </p:sp>
      <p:sp>
        <p:nvSpPr>
          <p:cNvPr id="310" name="Google Shape;310;p34"/>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257375" y="64474"/>
            <a:ext cx="7886700" cy="758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800"/>
              <a:t>Acknowledgment</a:t>
            </a:r>
            <a:endParaRPr sz="2800"/>
          </a:p>
        </p:txBody>
      </p:sp>
      <p:sp>
        <p:nvSpPr>
          <p:cNvPr id="316" name="Google Shape;316;p35"/>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17" name="Google Shape;317;p35"/>
          <p:cNvSpPr txBox="1"/>
          <p:nvPr/>
        </p:nvSpPr>
        <p:spPr>
          <a:xfrm>
            <a:off x="535200" y="1178125"/>
            <a:ext cx="8073600" cy="2164800"/>
          </a:xfrm>
          <a:prstGeom prst="rect">
            <a:avLst/>
          </a:prstGeom>
          <a:noFill/>
          <a:ln>
            <a:noFill/>
          </a:ln>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SzPts val="1900"/>
              <a:buFont typeface="Calibri"/>
              <a:buChar char="●"/>
            </a:pPr>
            <a:r>
              <a:rPr lang="en" sz="1900">
                <a:latin typeface="Calibri"/>
                <a:ea typeface="Calibri"/>
                <a:cs typeface="Calibri"/>
                <a:sym typeface="Calibri"/>
              </a:rPr>
              <a:t>Special </a:t>
            </a:r>
            <a:r>
              <a:rPr lang="en" sz="1900">
                <a:latin typeface="Calibri"/>
                <a:ea typeface="Calibri"/>
                <a:cs typeface="Calibri"/>
                <a:sym typeface="Calibri"/>
              </a:rPr>
              <a:t>appreciations </a:t>
            </a:r>
            <a:r>
              <a:rPr lang="en" sz="1900">
                <a:latin typeface="Calibri"/>
                <a:ea typeface="Calibri"/>
                <a:cs typeface="Calibri"/>
                <a:sym typeface="Calibri"/>
              </a:rPr>
              <a:t>to Professor Huiming </a:t>
            </a:r>
            <a:r>
              <a:rPr lang="en" sz="1900">
                <a:latin typeface="Calibri"/>
                <a:ea typeface="Calibri"/>
                <a:cs typeface="Calibri"/>
                <a:sym typeface="Calibri"/>
              </a:rPr>
              <a:t>Yin</a:t>
            </a:r>
            <a:r>
              <a:rPr lang="en" sz="1900">
                <a:latin typeface="Calibri"/>
                <a:ea typeface="Calibri"/>
                <a:cs typeface="Calibri"/>
                <a:sym typeface="Calibri"/>
              </a:rPr>
              <a:t>.</a:t>
            </a:r>
            <a:endParaRPr sz="1900">
              <a:latin typeface="Calibri"/>
              <a:ea typeface="Calibri"/>
              <a:cs typeface="Calibri"/>
              <a:sym typeface="Calibri"/>
            </a:endParaRPr>
          </a:p>
          <a:p>
            <a:pPr indent="-349250" lvl="0" marL="457200" rtl="0" algn="l">
              <a:lnSpc>
                <a:spcPct val="200000"/>
              </a:lnSpc>
              <a:spcBef>
                <a:spcPts val="0"/>
              </a:spcBef>
              <a:spcAft>
                <a:spcPts val="0"/>
              </a:spcAft>
              <a:buSzPts val="1900"/>
              <a:buFont typeface="Calibri"/>
              <a:buChar char="●"/>
            </a:pPr>
            <a:r>
              <a:rPr lang="en" sz="1900">
                <a:latin typeface="Calibri"/>
                <a:ea typeface="Calibri"/>
                <a:cs typeface="Calibri"/>
                <a:sym typeface="Calibri"/>
              </a:rPr>
              <a:t>Dr. Xiaokong Yu for her time and input to the project.</a:t>
            </a:r>
            <a:endParaRPr sz="1900">
              <a:latin typeface="Calibri"/>
              <a:ea typeface="Calibri"/>
              <a:cs typeface="Calibri"/>
              <a:sym typeface="Calibri"/>
            </a:endParaRPr>
          </a:p>
          <a:p>
            <a:pPr indent="-349250" lvl="0" marL="457200" rtl="0" algn="l">
              <a:lnSpc>
                <a:spcPct val="200000"/>
              </a:lnSpc>
              <a:spcBef>
                <a:spcPts val="0"/>
              </a:spcBef>
              <a:spcAft>
                <a:spcPts val="0"/>
              </a:spcAft>
              <a:buSzPts val="1900"/>
              <a:buFont typeface="Calibri"/>
              <a:buChar char="●"/>
            </a:pPr>
            <a:r>
              <a:rPr lang="en" sz="1900">
                <a:latin typeface="Calibri"/>
                <a:ea typeface="Calibri"/>
                <a:cs typeface="Calibri"/>
                <a:sym typeface="Calibri"/>
              </a:rPr>
              <a:t>NSF IUCRC Center for Energy Harvesting Materials and Systems for the research opportunity.</a:t>
            </a:r>
            <a:endParaRPr sz="1900">
              <a:latin typeface="Calibri"/>
              <a:ea typeface="Calibri"/>
              <a:cs typeface="Calibri"/>
              <a:sym typeface="Calibri"/>
            </a:endParaRPr>
          </a:p>
          <a:p>
            <a:pPr indent="0" lvl="0" marL="457200" rtl="0" algn="l">
              <a:lnSpc>
                <a:spcPct val="150000"/>
              </a:lnSpc>
              <a:spcBef>
                <a:spcPts val="0"/>
              </a:spcBef>
              <a:spcAft>
                <a:spcPts val="0"/>
              </a:spcAft>
              <a:buNone/>
            </a:pPr>
            <a:r>
              <a:t/>
            </a:r>
            <a:endParaRPr sz="500">
              <a:latin typeface="Calibri"/>
              <a:ea typeface="Calibri"/>
              <a:cs typeface="Calibri"/>
              <a:sym typeface="Calibri"/>
            </a:endParaRPr>
          </a:p>
          <a:p>
            <a:pPr indent="0" lvl="0" marL="457200" rtl="0" algn="l">
              <a:lnSpc>
                <a:spcPct val="150000"/>
              </a:lnSpc>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nvSpPr>
        <p:spPr>
          <a:xfrm>
            <a:off x="388825" y="283675"/>
            <a:ext cx="29466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Calibri"/>
                <a:ea typeface="Calibri"/>
                <a:cs typeface="Calibri"/>
                <a:sym typeface="Calibri"/>
              </a:rPr>
              <a:t>Thank You!</a:t>
            </a:r>
            <a:endParaRPr sz="4000">
              <a:latin typeface="Calibri"/>
              <a:ea typeface="Calibri"/>
              <a:cs typeface="Calibri"/>
              <a:sym typeface="Calibri"/>
            </a:endParaRPr>
          </a:p>
        </p:txBody>
      </p:sp>
      <p:sp>
        <p:nvSpPr>
          <p:cNvPr id="323" name="Google Shape;323;p36"/>
          <p:cNvSpPr txBox="1"/>
          <p:nvPr>
            <p:ph idx="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rgbClr val="000000"/>
              </a:buClr>
              <a:buFont typeface="Arial"/>
              <a:buNone/>
            </a:pPr>
            <a:fld id="{00000000-1234-1234-1234-123412341234}" type="slidenum">
              <a:rPr lang="en">
                <a:solidFill>
                  <a:srgbClr val="FFFFFF"/>
                </a:solidFill>
              </a:rPr>
              <a:t>‹#›</a:t>
            </a:fld>
            <a:endParaRPr>
              <a:solidFill>
                <a:srgbClr val="FFFFFF"/>
              </a:solidFill>
            </a:endParaRPr>
          </a:p>
        </p:txBody>
      </p:sp>
      <p:pic>
        <p:nvPicPr>
          <p:cNvPr id="324" name="Google Shape;324;p36"/>
          <p:cNvPicPr preferRelativeResize="0"/>
          <p:nvPr/>
        </p:nvPicPr>
        <p:blipFill>
          <a:blip r:embed="rId3">
            <a:alphaModFix/>
          </a:blip>
          <a:stretch>
            <a:fillRect/>
          </a:stretch>
        </p:blipFill>
        <p:spPr>
          <a:xfrm>
            <a:off x="555988" y="1382875"/>
            <a:ext cx="3702225" cy="2791125"/>
          </a:xfrm>
          <a:prstGeom prst="rect">
            <a:avLst/>
          </a:prstGeom>
          <a:noFill/>
          <a:ln>
            <a:noFill/>
          </a:ln>
        </p:spPr>
      </p:pic>
      <p:pic>
        <p:nvPicPr>
          <p:cNvPr id="325" name="Google Shape;325;p36"/>
          <p:cNvPicPr preferRelativeResize="0"/>
          <p:nvPr/>
        </p:nvPicPr>
        <p:blipFill>
          <a:blip r:embed="rId4">
            <a:alphaModFix/>
          </a:blip>
          <a:stretch>
            <a:fillRect/>
          </a:stretch>
        </p:blipFill>
        <p:spPr>
          <a:xfrm>
            <a:off x="4803900" y="1383975"/>
            <a:ext cx="3703320" cy="2788920"/>
          </a:xfrm>
          <a:prstGeom prst="rect">
            <a:avLst/>
          </a:prstGeom>
          <a:noFill/>
          <a:ln>
            <a:noFill/>
          </a:ln>
        </p:spPr>
      </p:pic>
      <p:sp>
        <p:nvSpPr>
          <p:cNvPr id="326" name="Google Shape;326;p36"/>
          <p:cNvSpPr txBox="1"/>
          <p:nvPr/>
        </p:nvSpPr>
        <p:spPr>
          <a:xfrm>
            <a:off x="491025" y="4535850"/>
            <a:ext cx="3173100" cy="2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Link to </a:t>
            </a:r>
            <a:r>
              <a:rPr lang="en" sz="1300" u="sng">
                <a:solidFill>
                  <a:schemeClr val="hlink"/>
                </a:solidFill>
                <a:latin typeface="Calibri"/>
                <a:ea typeface="Calibri"/>
                <a:cs typeface="Calibri"/>
                <a:sym typeface="Calibri"/>
                <a:hlinkClick r:id="rId5"/>
              </a:rPr>
              <a:t>Material List</a:t>
            </a:r>
            <a:r>
              <a:rPr lang="en" sz="1300">
                <a:solidFill>
                  <a:schemeClr val="dk1"/>
                </a:solidFill>
                <a:latin typeface="Calibri"/>
                <a:ea typeface="Calibri"/>
                <a:cs typeface="Calibri"/>
                <a:sym typeface="Calibri"/>
              </a:rPr>
              <a:t> and </a:t>
            </a:r>
            <a:r>
              <a:rPr lang="en" sz="1300" u="sng">
                <a:solidFill>
                  <a:schemeClr val="hlink"/>
                </a:solidFill>
                <a:latin typeface="Calibri"/>
                <a:ea typeface="Calibri"/>
                <a:cs typeface="Calibri"/>
                <a:sym typeface="Calibri"/>
                <a:hlinkClick r:id="rId6"/>
              </a:rPr>
              <a:t>Procedure Steps</a:t>
            </a:r>
            <a:endParaRPr sz="11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311700" y="2206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Saturated vs. Unsaturated Fatty Acids</a:t>
            </a:r>
            <a:endParaRPr/>
          </a:p>
        </p:txBody>
      </p:sp>
      <p:sp>
        <p:nvSpPr>
          <p:cNvPr id="126" name="Google Shape;126;p16"/>
          <p:cNvSpPr txBox="1"/>
          <p:nvPr>
            <p:ph idx="1" type="body"/>
          </p:nvPr>
        </p:nvSpPr>
        <p:spPr>
          <a:xfrm>
            <a:off x="311700" y="941250"/>
            <a:ext cx="8520600" cy="2049600"/>
          </a:xfrm>
          <a:prstGeom prst="rect">
            <a:avLst/>
          </a:prstGeom>
        </p:spPr>
        <p:txBody>
          <a:bodyPr anchorCtr="0" anchor="t" bIns="34275" lIns="68575" spcFirstLastPara="1" rIns="68575" wrap="square" tIns="34275">
            <a:noAutofit/>
          </a:bodyPr>
          <a:lstStyle/>
          <a:p>
            <a:pPr indent="-349250" lvl="0" marL="457200" rtl="0" algn="l">
              <a:lnSpc>
                <a:spcPct val="115000"/>
              </a:lnSpc>
              <a:spcBef>
                <a:spcPts val="0"/>
              </a:spcBef>
              <a:spcAft>
                <a:spcPts val="0"/>
              </a:spcAft>
              <a:buClr>
                <a:srgbClr val="000000"/>
              </a:buClr>
              <a:buSzPts val="1900"/>
              <a:buFont typeface="Calibri"/>
              <a:buChar char="●"/>
            </a:pPr>
            <a:r>
              <a:rPr lang="en" sz="1900">
                <a:solidFill>
                  <a:srgbClr val="000000"/>
                </a:solidFill>
              </a:rPr>
              <a:t>Unsaturated fatty acids have one or more double bond in their carbon chain</a:t>
            </a:r>
            <a:endParaRPr sz="1900">
              <a:solidFill>
                <a:srgbClr val="000000"/>
              </a:solidFill>
            </a:endParaRPr>
          </a:p>
          <a:p>
            <a:pPr indent="-349250" lvl="0" marL="457200" rtl="0" algn="l">
              <a:lnSpc>
                <a:spcPct val="115000"/>
              </a:lnSpc>
              <a:spcBef>
                <a:spcPts val="0"/>
              </a:spcBef>
              <a:spcAft>
                <a:spcPts val="0"/>
              </a:spcAft>
              <a:buClr>
                <a:srgbClr val="000000"/>
              </a:buClr>
              <a:buSzPts val="1900"/>
              <a:buFont typeface="Calibri"/>
              <a:buChar char="●"/>
            </a:pPr>
            <a:r>
              <a:rPr lang="en" sz="1900">
                <a:solidFill>
                  <a:srgbClr val="000000"/>
                </a:solidFill>
              </a:rPr>
              <a:t>In terms of thermal properties:</a:t>
            </a:r>
            <a:endParaRPr sz="1900">
              <a:solidFill>
                <a:srgbClr val="000000"/>
              </a:solidFill>
            </a:endParaRPr>
          </a:p>
          <a:p>
            <a:pPr indent="-323850" lvl="1" marL="914400" rtl="0" algn="l">
              <a:lnSpc>
                <a:spcPct val="115000"/>
              </a:lnSpc>
              <a:spcBef>
                <a:spcPts val="0"/>
              </a:spcBef>
              <a:spcAft>
                <a:spcPts val="0"/>
              </a:spcAft>
              <a:buClr>
                <a:srgbClr val="000000"/>
              </a:buClr>
              <a:buSzPts val="1500"/>
              <a:buFont typeface="Calibri"/>
              <a:buChar char="○"/>
            </a:pPr>
            <a:r>
              <a:rPr lang="en" sz="1500">
                <a:solidFill>
                  <a:srgbClr val="000000"/>
                </a:solidFill>
              </a:rPr>
              <a:t>Saturated fatty acids have higher latent heat</a:t>
            </a:r>
            <a:endParaRPr sz="1500">
              <a:solidFill>
                <a:srgbClr val="000000"/>
              </a:solidFill>
            </a:endParaRPr>
          </a:p>
          <a:p>
            <a:pPr indent="-323850" lvl="1" marL="914400" rtl="0" algn="l">
              <a:lnSpc>
                <a:spcPct val="115000"/>
              </a:lnSpc>
              <a:spcBef>
                <a:spcPts val="0"/>
              </a:spcBef>
              <a:spcAft>
                <a:spcPts val="0"/>
              </a:spcAft>
              <a:buClr>
                <a:srgbClr val="000000"/>
              </a:buClr>
              <a:buSzPts val="1500"/>
              <a:buFont typeface="Calibri"/>
              <a:buChar char="○"/>
            </a:pPr>
            <a:r>
              <a:rPr lang="en" sz="1500">
                <a:solidFill>
                  <a:srgbClr val="000000"/>
                </a:solidFill>
              </a:rPr>
              <a:t>Saturated fatty acids have higher melting temperature (typically solid at room temperature, unsaturated fatty acids are typically liquid at room temperature)</a:t>
            </a:r>
            <a:endParaRPr sz="1900">
              <a:solidFill>
                <a:srgbClr val="000000"/>
              </a:solidFill>
            </a:endParaRPr>
          </a:p>
        </p:txBody>
      </p:sp>
      <p:pic>
        <p:nvPicPr>
          <p:cNvPr id="127" name="Google Shape;127;p16"/>
          <p:cNvPicPr preferRelativeResize="0"/>
          <p:nvPr/>
        </p:nvPicPr>
        <p:blipFill>
          <a:blip r:embed="rId3">
            <a:alphaModFix/>
          </a:blip>
          <a:stretch>
            <a:fillRect/>
          </a:stretch>
        </p:blipFill>
        <p:spPr>
          <a:xfrm>
            <a:off x="3120726" y="2632575"/>
            <a:ext cx="2902550" cy="1906000"/>
          </a:xfrm>
          <a:prstGeom prst="rect">
            <a:avLst/>
          </a:prstGeom>
          <a:noFill/>
          <a:ln>
            <a:noFill/>
          </a:ln>
        </p:spPr>
      </p:pic>
      <p:sp>
        <p:nvSpPr>
          <p:cNvPr id="128" name="Google Shape;128;p16"/>
          <p:cNvSpPr txBox="1"/>
          <p:nvPr/>
        </p:nvSpPr>
        <p:spPr>
          <a:xfrm>
            <a:off x="0" y="4622650"/>
            <a:ext cx="46302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uFill>
                  <a:noFill/>
                </a:uFill>
                <a:latin typeface="Calibri"/>
                <a:ea typeface="Calibri"/>
                <a:cs typeface="Calibri"/>
                <a:sym typeface="Calibri"/>
                <a:hlinkClick r:id="rId4"/>
              </a:rPr>
              <a:t>https://www.scienceofcooking.com/difference-between-saturated-and-unsaturated-fats.html</a:t>
            </a:r>
            <a:endParaRPr sz="12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7"/>
          <p:cNvSpPr txBox="1"/>
          <p:nvPr>
            <p:ph type="title"/>
          </p:nvPr>
        </p:nvSpPr>
        <p:spPr>
          <a:xfrm>
            <a:off x="311700" y="1364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Animal Fat </a:t>
            </a:r>
            <a:endParaRPr/>
          </a:p>
        </p:txBody>
      </p:sp>
      <p:sp>
        <p:nvSpPr>
          <p:cNvPr id="134" name="Google Shape;134;p17"/>
          <p:cNvSpPr txBox="1"/>
          <p:nvPr>
            <p:ph idx="1" type="body"/>
          </p:nvPr>
        </p:nvSpPr>
        <p:spPr>
          <a:xfrm>
            <a:off x="311700" y="556700"/>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Animal fat typically has at least 50% composition of unsaturated fatty acids (mainly oleic acid)</a:t>
            </a:r>
            <a:endParaRPr/>
          </a:p>
          <a:p>
            <a:pPr indent="-361950" lvl="0" marL="457200" rtl="0" algn="l">
              <a:spcBef>
                <a:spcPts val="1000"/>
              </a:spcBef>
              <a:spcAft>
                <a:spcPts val="0"/>
              </a:spcAft>
              <a:buSzPts val="2100"/>
              <a:buChar char="•"/>
            </a:pPr>
            <a:r>
              <a:rPr lang="en"/>
              <a:t>Since we want the </a:t>
            </a:r>
            <a:r>
              <a:rPr i="1" lang="en">
                <a:solidFill>
                  <a:srgbClr val="FF0000"/>
                </a:solidFill>
              </a:rPr>
              <a:t>saturated</a:t>
            </a:r>
            <a:r>
              <a:rPr lang="en">
                <a:solidFill>
                  <a:srgbClr val="FF0000"/>
                </a:solidFill>
              </a:rPr>
              <a:t> </a:t>
            </a:r>
            <a:r>
              <a:rPr lang="en">
                <a:solidFill>
                  <a:srgbClr val="000000"/>
                </a:solidFill>
              </a:rPr>
              <a:t>fatty acids</a:t>
            </a:r>
            <a:r>
              <a:rPr lang="en"/>
              <a:t>, we have to separate saturated and unsaturated</a:t>
            </a:r>
            <a:endParaRPr/>
          </a:p>
          <a:p>
            <a:pPr indent="-361950" lvl="0" marL="457200" rtl="0" algn="l">
              <a:spcBef>
                <a:spcPts val="1000"/>
              </a:spcBef>
              <a:spcAft>
                <a:spcPts val="1000"/>
              </a:spcAft>
              <a:buSzPts val="2100"/>
              <a:buChar char="•"/>
            </a:pPr>
            <a:r>
              <a:rPr lang="en"/>
              <a:t>To obtain more saturated fatty acids, we can also hydrogenate the unsaturated fatty acids</a:t>
            </a:r>
            <a:endParaRPr/>
          </a:p>
        </p:txBody>
      </p:sp>
      <p:pic>
        <p:nvPicPr>
          <p:cNvPr id="135" name="Google Shape;135;p17"/>
          <p:cNvPicPr preferRelativeResize="0"/>
          <p:nvPr/>
        </p:nvPicPr>
        <p:blipFill>
          <a:blip r:embed="rId3">
            <a:alphaModFix/>
          </a:blip>
          <a:stretch>
            <a:fillRect/>
          </a:stretch>
        </p:blipFill>
        <p:spPr>
          <a:xfrm>
            <a:off x="963225" y="2725300"/>
            <a:ext cx="3308475" cy="2003650"/>
          </a:xfrm>
          <a:prstGeom prst="rect">
            <a:avLst/>
          </a:prstGeom>
          <a:noFill/>
          <a:ln>
            <a:noFill/>
          </a:ln>
        </p:spPr>
      </p:pic>
      <p:pic>
        <p:nvPicPr>
          <p:cNvPr id="136" name="Google Shape;136;p17"/>
          <p:cNvPicPr preferRelativeResize="0"/>
          <p:nvPr/>
        </p:nvPicPr>
        <p:blipFill>
          <a:blip r:embed="rId4">
            <a:alphaModFix/>
          </a:blip>
          <a:stretch>
            <a:fillRect/>
          </a:stretch>
        </p:blipFill>
        <p:spPr>
          <a:xfrm>
            <a:off x="5252950" y="2447824"/>
            <a:ext cx="3118646" cy="2098175"/>
          </a:xfrm>
          <a:prstGeom prst="rect">
            <a:avLst/>
          </a:prstGeom>
          <a:noFill/>
          <a:ln>
            <a:noFill/>
          </a:ln>
        </p:spPr>
      </p:pic>
      <p:sp>
        <p:nvSpPr>
          <p:cNvPr id="137" name="Google Shape;137;p17"/>
          <p:cNvSpPr txBox="1"/>
          <p:nvPr/>
        </p:nvSpPr>
        <p:spPr>
          <a:xfrm>
            <a:off x="5012575" y="4523125"/>
            <a:ext cx="5985300" cy="25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uFill>
                  <a:noFill/>
                </a:uFill>
                <a:latin typeface="Calibri"/>
                <a:ea typeface="Calibri"/>
                <a:cs typeface="Calibri"/>
                <a:sym typeface="Calibri"/>
                <a:hlinkClick r:id="rId5"/>
              </a:rPr>
              <a:t>http://chemistry.elmhurst.edu/vchembook/558hydrogenation.html</a:t>
            </a:r>
            <a:endParaRPr sz="1000">
              <a:latin typeface="Calibri"/>
              <a:ea typeface="Calibri"/>
              <a:cs typeface="Calibri"/>
              <a:sym typeface="Calibri"/>
            </a:endParaRPr>
          </a:p>
          <a:p>
            <a:pPr indent="0" lvl="0" marL="0" rtl="0" algn="l">
              <a:spcBef>
                <a:spcPts val="0"/>
              </a:spcBef>
              <a:spcAft>
                <a:spcPts val="0"/>
              </a:spcAft>
              <a:buNone/>
            </a:pPr>
            <a:r>
              <a:t/>
            </a:r>
            <a:endParaRPr sz="900">
              <a:latin typeface="Calibri"/>
              <a:ea typeface="Calibri"/>
              <a:cs typeface="Calibri"/>
              <a:sym typeface="Calibri"/>
            </a:endParaRPr>
          </a:p>
        </p:txBody>
      </p:sp>
      <p:sp>
        <p:nvSpPr>
          <p:cNvPr id="138" name="Google Shape;138;p17"/>
          <p:cNvSpPr txBox="1"/>
          <p:nvPr/>
        </p:nvSpPr>
        <p:spPr>
          <a:xfrm>
            <a:off x="972600" y="4627775"/>
            <a:ext cx="35994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uFill>
                  <a:noFill/>
                </a:uFill>
                <a:latin typeface="Calibri"/>
                <a:ea typeface="Calibri"/>
                <a:cs typeface="Calibri"/>
                <a:sym typeface="Calibri"/>
                <a:hlinkClick r:id="rId6"/>
              </a:rPr>
              <a:t>https://lipidlibrary.aocs.org/edible-oil-processing/animal-fats</a:t>
            </a:r>
            <a:endParaRPr sz="1300">
              <a:latin typeface="Calibri"/>
              <a:ea typeface="Calibri"/>
              <a:cs typeface="Calibri"/>
              <a:sym typeface="Calibri"/>
            </a:endParaRPr>
          </a:p>
        </p:txBody>
      </p:sp>
      <p:sp>
        <p:nvSpPr>
          <p:cNvPr id="139" name="Google Shape;139;p17"/>
          <p:cNvSpPr txBox="1"/>
          <p:nvPr/>
        </p:nvSpPr>
        <p:spPr>
          <a:xfrm>
            <a:off x="1674150" y="2770100"/>
            <a:ext cx="376500" cy="107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311700" y="365525"/>
            <a:ext cx="8520600" cy="5727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Literature Review</a:t>
            </a:r>
            <a:endParaRPr/>
          </a:p>
          <a:p>
            <a:pPr indent="0" lvl="0" marL="0" rtl="0" algn="l">
              <a:spcBef>
                <a:spcPts val="0"/>
              </a:spcBef>
              <a:spcAft>
                <a:spcPts val="0"/>
              </a:spcAft>
              <a:buNone/>
            </a:pPr>
            <a:r>
              <a:t/>
            </a:r>
            <a:endParaRPr/>
          </a:p>
        </p:txBody>
      </p:sp>
      <p:sp>
        <p:nvSpPr>
          <p:cNvPr id="145" name="Google Shape;145;p18"/>
          <p:cNvSpPr txBox="1"/>
          <p:nvPr>
            <p:ph idx="1" type="body"/>
          </p:nvPr>
        </p:nvSpPr>
        <p:spPr>
          <a:xfrm>
            <a:off x="311700" y="783600"/>
            <a:ext cx="5323500" cy="3416400"/>
          </a:xfrm>
          <a:prstGeom prst="rect">
            <a:avLst/>
          </a:prstGeom>
        </p:spPr>
        <p:txBody>
          <a:bodyPr anchorCtr="0" anchor="t" bIns="34275" lIns="68575" spcFirstLastPara="1" rIns="68575" wrap="square" tIns="34275">
            <a:noAutofit/>
          </a:bodyPr>
          <a:lstStyle/>
          <a:p>
            <a:pPr indent="-342900" lvl="0" marL="457200" rtl="0" algn="l">
              <a:lnSpc>
                <a:spcPct val="100000"/>
              </a:lnSpc>
              <a:spcBef>
                <a:spcPts val="0"/>
              </a:spcBef>
              <a:spcAft>
                <a:spcPts val="0"/>
              </a:spcAft>
              <a:buSzPts val="1800"/>
              <a:buChar char="•"/>
            </a:pPr>
            <a:r>
              <a:rPr lang="en" sz="1800"/>
              <a:t>Fabiani et al., Kahwaji, S. and M. A. White, and Boussaba et al. experimented with transforming bio-based material (animal fat or vegetable oil) to a PCM</a:t>
            </a:r>
            <a:endParaRPr sz="1800"/>
          </a:p>
          <a:p>
            <a:pPr indent="-342900" lvl="0" marL="457200" rtl="0" algn="l">
              <a:lnSpc>
                <a:spcPct val="100000"/>
              </a:lnSpc>
              <a:spcBef>
                <a:spcPts val="0"/>
              </a:spcBef>
              <a:spcAft>
                <a:spcPts val="0"/>
              </a:spcAft>
              <a:buSzPts val="1800"/>
              <a:buChar char="•"/>
            </a:pPr>
            <a:r>
              <a:rPr lang="en" sz="1800"/>
              <a:t>Gallart-Sirvent et al. successfully converted saturated animal fat and unsaturated animal fat into PCMs (but separately)</a:t>
            </a:r>
            <a:endParaRPr sz="1800"/>
          </a:p>
          <a:p>
            <a:pPr indent="0" lvl="0" marL="0" rtl="0" algn="l">
              <a:lnSpc>
                <a:spcPct val="115000"/>
              </a:lnSpc>
              <a:spcBef>
                <a:spcPts val="0"/>
              </a:spcBef>
              <a:spcAft>
                <a:spcPts val="0"/>
              </a:spcAft>
              <a:buClr>
                <a:schemeClr val="dk1"/>
              </a:buClr>
              <a:buSzPts val="1100"/>
              <a:buFont typeface="Arial"/>
              <a:buNone/>
            </a:pPr>
            <a:r>
              <a:t/>
            </a:r>
            <a:endParaRPr sz="1800">
              <a:highlight>
                <a:srgbClr val="FFFF00"/>
              </a:highlight>
            </a:endParaRPr>
          </a:p>
          <a:p>
            <a:pPr indent="-342900" lvl="0" marL="457200" rtl="0" algn="l">
              <a:lnSpc>
                <a:spcPct val="115000"/>
              </a:lnSpc>
              <a:spcBef>
                <a:spcPts val="0"/>
              </a:spcBef>
              <a:spcAft>
                <a:spcPts val="0"/>
              </a:spcAft>
              <a:buSzPts val="1800"/>
              <a:buChar char="➢"/>
            </a:pPr>
            <a:r>
              <a:rPr lang="en" sz="1800">
                <a:highlight>
                  <a:srgbClr val="00FFFF"/>
                </a:highlight>
              </a:rPr>
              <a:t>All these methods either just used saturated </a:t>
            </a:r>
            <a:endParaRPr sz="1800">
              <a:highlight>
                <a:srgbClr val="00FFFF"/>
              </a:highlight>
            </a:endParaRPr>
          </a:p>
          <a:p>
            <a:pPr indent="0" lvl="0" marL="457200" rtl="0" algn="l">
              <a:lnSpc>
                <a:spcPct val="115000"/>
              </a:lnSpc>
              <a:spcBef>
                <a:spcPts val="0"/>
              </a:spcBef>
              <a:spcAft>
                <a:spcPts val="0"/>
              </a:spcAft>
              <a:buNone/>
            </a:pPr>
            <a:r>
              <a:rPr lang="en" sz="1800">
                <a:highlight>
                  <a:srgbClr val="00FFFF"/>
                </a:highlight>
              </a:rPr>
              <a:t>(or saturated/unsaturated separately) or did not separate the two.</a:t>
            </a:r>
            <a:endParaRPr sz="1800">
              <a:highlight>
                <a:srgbClr val="00FFFF"/>
              </a:highlight>
            </a:endParaRPr>
          </a:p>
        </p:txBody>
      </p:sp>
      <p:pic>
        <p:nvPicPr>
          <p:cNvPr id="146" name="Google Shape;146;p18"/>
          <p:cNvPicPr preferRelativeResize="0"/>
          <p:nvPr/>
        </p:nvPicPr>
        <p:blipFill rotWithShape="1">
          <a:blip r:embed="rId3">
            <a:alphaModFix/>
          </a:blip>
          <a:srcRect b="0" l="7962" r="7514" t="3818"/>
          <a:stretch/>
        </p:blipFill>
        <p:spPr>
          <a:xfrm>
            <a:off x="5547075" y="635425"/>
            <a:ext cx="3550949" cy="3259074"/>
          </a:xfrm>
          <a:prstGeom prst="rect">
            <a:avLst/>
          </a:prstGeom>
          <a:noFill/>
          <a:ln>
            <a:noFill/>
          </a:ln>
        </p:spPr>
      </p:pic>
      <p:sp>
        <p:nvSpPr>
          <p:cNvPr id="147" name="Google Shape;147;p18"/>
          <p:cNvSpPr txBox="1"/>
          <p:nvPr/>
        </p:nvSpPr>
        <p:spPr>
          <a:xfrm>
            <a:off x="0" y="4200000"/>
            <a:ext cx="5427300" cy="56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rgbClr val="000000"/>
              </a:buClr>
              <a:buSzPts val="1100"/>
              <a:buFont typeface="Arial"/>
              <a:buNone/>
            </a:pPr>
            <a:r>
              <a:rPr lang="en" sz="900">
                <a:solidFill>
                  <a:srgbClr val="000000"/>
                </a:solidFill>
                <a:latin typeface="Calibri"/>
                <a:ea typeface="Calibri"/>
                <a:cs typeface="Calibri"/>
                <a:sym typeface="Calibri"/>
              </a:rPr>
              <a:t>Gallart-Sirvent, P., et al. (2018). "Combining biocatalysts to achieve new phase change materials. Application to non-edible animal fat." </a:t>
            </a:r>
            <a:r>
              <a:rPr lang="en" sz="900" u="sng">
                <a:solidFill>
                  <a:srgbClr val="000000"/>
                </a:solidFill>
                <a:latin typeface="Calibri"/>
                <a:ea typeface="Calibri"/>
                <a:cs typeface="Calibri"/>
                <a:sym typeface="Calibri"/>
              </a:rPr>
              <a:t>Molecular Catalysis</a:t>
            </a:r>
            <a:r>
              <a:rPr lang="en" sz="900">
                <a:solidFill>
                  <a:srgbClr val="000000"/>
                </a:solidFill>
                <a:latin typeface="Calibri"/>
                <a:ea typeface="Calibri"/>
                <a:cs typeface="Calibri"/>
                <a:sym typeface="Calibri"/>
              </a:rPr>
              <a:t> </a:t>
            </a:r>
            <a:r>
              <a:rPr b="1" lang="en" sz="900">
                <a:solidFill>
                  <a:srgbClr val="000000"/>
                </a:solidFill>
                <a:latin typeface="Calibri"/>
                <a:ea typeface="Calibri"/>
                <a:cs typeface="Calibri"/>
                <a:sym typeface="Calibri"/>
              </a:rPr>
              <a:t>444</a:t>
            </a:r>
            <a:r>
              <a:rPr lang="en" sz="900">
                <a:solidFill>
                  <a:srgbClr val="000000"/>
                </a:solidFill>
                <a:latin typeface="Calibri"/>
                <a:ea typeface="Calibri"/>
                <a:cs typeface="Calibri"/>
                <a:sym typeface="Calibri"/>
              </a:rPr>
              <a:t>: 76-83.</a:t>
            </a:r>
            <a:endParaRPr sz="900">
              <a:solidFill>
                <a:srgbClr val="000000"/>
              </a:solidFill>
              <a:latin typeface="Calibri"/>
              <a:ea typeface="Calibri"/>
              <a:cs typeface="Calibri"/>
              <a:sym typeface="Calibri"/>
            </a:endParaRPr>
          </a:p>
          <a:p>
            <a:pPr indent="0" lvl="0" marL="0" rtl="0" algn="l">
              <a:spcBef>
                <a:spcPts val="1200"/>
              </a:spcBef>
              <a:spcAft>
                <a:spcPts val="0"/>
              </a:spcAft>
              <a:buNone/>
            </a:pPr>
            <a:r>
              <a:t/>
            </a:r>
            <a:endParaRPr sz="1100">
              <a:latin typeface="Calibri"/>
              <a:ea typeface="Calibri"/>
              <a:cs typeface="Calibri"/>
              <a:sym typeface="Calibri"/>
            </a:endParaRPr>
          </a:p>
        </p:txBody>
      </p:sp>
      <p:sp>
        <p:nvSpPr>
          <p:cNvPr id="148" name="Google Shape;148;p18"/>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49" name="Google Shape;149;p18"/>
          <p:cNvSpPr txBox="1"/>
          <p:nvPr/>
        </p:nvSpPr>
        <p:spPr>
          <a:xfrm>
            <a:off x="7705900" y="1842325"/>
            <a:ext cx="9165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00FF00"/>
                </a:highlight>
                <a:latin typeface="Calibri"/>
                <a:ea typeface="Calibri"/>
                <a:cs typeface="Calibri"/>
                <a:sym typeface="Calibri"/>
              </a:rPr>
              <a:t>Saturated</a:t>
            </a:r>
            <a:endParaRPr>
              <a:highlight>
                <a:srgbClr val="00FF00"/>
              </a:highlight>
              <a:latin typeface="Calibri"/>
              <a:ea typeface="Calibri"/>
              <a:cs typeface="Calibri"/>
              <a:sym typeface="Calibri"/>
            </a:endParaRPr>
          </a:p>
        </p:txBody>
      </p:sp>
      <p:sp>
        <p:nvSpPr>
          <p:cNvPr id="150" name="Google Shape;150;p18"/>
          <p:cNvSpPr txBox="1"/>
          <p:nvPr/>
        </p:nvSpPr>
        <p:spPr>
          <a:xfrm>
            <a:off x="7961175" y="2957950"/>
            <a:ext cx="11370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0000"/>
                </a:highlight>
                <a:latin typeface="Calibri"/>
                <a:ea typeface="Calibri"/>
                <a:cs typeface="Calibri"/>
                <a:sym typeface="Calibri"/>
              </a:rPr>
              <a:t>Un</a:t>
            </a:r>
            <a:r>
              <a:rPr lang="en">
                <a:highlight>
                  <a:srgbClr val="FF0000"/>
                </a:highlight>
                <a:latin typeface="Calibri"/>
                <a:ea typeface="Calibri"/>
                <a:cs typeface="Calibri"/>
                <a:sym typeface="Calibri"/>
              </a:rPr>
              <a:t>saturated</a:t>
            </a:r>
            <a:endParaRPr>
              <a:highlight>
                <a:srgbClr val="FF0000"/>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type="title"/>
          </p:nvPr>
        </p:nvSpPr>
        <p:spPr>
          <a:xfrm>
            <a:off x="311700" y="866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a:t>
            </a:r>
            <a:r>
              <a:rPr lang="en">
                <a:latin typeface="Calibri"/>
                <a:ea typeface="Calibri"/>
                <a:cs typeface="Calibri"/>
                <a:sym typeface="Calibri"/>
              </a:rPr>
              <a:t>nimal </a:t>
            </a:r>
            <a:r>
              <a:rPr lang="en"/>
              <a:t>F</a:t>
            </a:r>
            <a:r>
              <a:rPr lang="en">
                <a:latin typeface="Calibri"/>
                <a:ea typeface="Calibri"/>
                <a:cs typeface="Calibri"/>
                <a:sym typeface="Calibri"/>
              </a:rPr>
              <a:t>at based PCMs</a:t>
            </a:r>
            <a:endParaRPr>
              <a:latin typeface="Calibri"/>
              <a:ea typeface="Calibri"/>
              <a:cs typeface="Calibri"/>
              <a:sym typeface="Calibri"/>
            </a:endParaRPr>
          </a:p>
        </p:txBody>
      </p:sp>
      <p:sp>
        <p:nvSpPr>
          <p:cNvPr id="156" name="Google Shape;156;p19"/>
          <p:cNvSpPr txBox="1"/>
          <p:nvPr>
            <p:ph idx="1" type="body"/>
          </p:nvPr>
        </p:nvSpPr>
        <p:spPr>
          <a:xfrm>
            <a:off x="311700" y="720600"/>
            <a:ext cx="6779100" cy="33975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b="1" lang="en" sz="2000">
                <a:solidFill>
                  <a:srgbClr val="FF0000"/>
                </a:solidFill>
              </a:rPr>
              <a:t>Problem Statement:</a:t>
            </a:r>
            <a:r>
              <a:rPr b="1" lang="en" sz="2000">
                <a:solidFill>
                  <a:srgbClr val="000000"/>
                </a:solidFill>
              </a:rPr>
              <a:t> </a:t>
            </a:r>
            <a:endParaRPr b="1" sz="2000">
              <a:solidFill>
                <a:srgbClr val="000000"/>
              </a:solidFill>
            </a:endParaRPr>
          </a:p>
          <a:p>
            <a:pPr indent="0" lvl="0" marL="0" rtl="0" algn="l">
              <a:lnSpc>
                <a:spcPct val="100000"/>
              </a:lnSpc>
              <a:spcBef>
                <a:spcPts val="800"/>
              </a:spcBef>
              <a:spcAft>
                <a:spcPts val="0"/>
              </a:spcAft>
              <a:buNone/>
            </a:pPr>
            <a:r>
              <a:rPr lang="en" sz="2000">
                <a:solidFill>
                  <a:srgbClr val="000000"/>
                </a:solidFill>
                <a:latin typeface="Calibri"/>
                <a:ea typeface="Calibri"/>
                <a:cs typeface="Calibri"/>
                <a:sym typeface="Calibri"/>
              </a:rPr>
              <a:t>Commercial PCMs are costly and </a:t>
            </a:r>
            <a:r>
              <a:rPr lang="en" sz="2000">
                <a:solidFill>
                  <a:srgbClr val="000000"/>
                </a:solidFill>
              </a:rPr>
              <a:t>most of</a:t>
            </a:r>
            <a:r>
              <a:rPr lang="en" sz="2000">
                <a:solidFill>
                  <a:srgbClr val="000000"/>
                </a:solidFill>
                <a:latin typeface="Calibri"/>
                <a:ea typeface="Calibri"/>
                <a:cs typeface="Calibri"/>
                <a:sym typeface="Calibri"/>
              </a:rPr>
              <a:t> animal fat </a:t>
            </a:r>
            <a:r>
              <a:rPr lang="en" sz="2000">
                <a:solidFill>
                  <a:srgbClr val="000000"/>
                </a:solidFill>
              </a:rPr>
              <a:t>goes to waste</a:t>
            </a:r>
            <a:r>
              <a:rPr lang="en" sz="2000">
                <a:solidFill>
                  <a:srgbClr val="000000"/>
                </a:solidFill>
                <a:latin typeface="Calibri"/>
                <a:ea typeface="Calibri"/>
                <a:cs typeface="Calibri"/>
                <a:sym typeface="Calibri"/>
              </a:rPr>
              <a:t> in the food industry</a:t>
            </a:r>
            <a:endParaRPr sz="2000">
              <a:solidFill>
                <a:srgbClr val="000000"/>
              </a:solidFill>
            </a:endParaRPr>
          </a:p>
          <a:p>
            <a:pPr indent="0" lvl="0" marL="0" rtl="0" algn="l">
              <a:spcBef>
                <a:spcPts val="800"/>
              </a:spcBef>
              <a:spcAft>
                <a:spcPts val="0"/>
              </a:spcAft>
              <a:buNone/>
            </a:pPr>
            <a:r>
              <a:t/>
            </a:r>
            <a:endParaRPr>
              <a:solidFill>
                <a:srgbClr val="000000"/>
              </a:solidFill>
            </a:endParaRPr>
          </a:p>
          <a:p>
            <a:pPr indent="0" lvl="0" marL="0" rtl="0" algn="l">
              <a:lnSpc>
                <a:spcPct val="100000"/>
              </a:lnSpc>
              <a:spcBef>
                <a:spcPts val="800"/>
              </a:spcBef>
              <a:spcAft>
                <a:spcPts val="0"/>
              </a:spcAft>
              <a:buNone/>
            </a:pPr>
            <a:r>
              <a:rPr b="1" lang="en" sz="2000">
                <a:solidFill>
                  <a:srgbClr val="27DF27"/>
                </a:solidFill>
              </a:rPr>
              <a:t>Objective</a:t>
            </a:r>
            <a:r>
              <a:rPr b="1" lang="en" sz="2000">
                <a:solidFill>
                  <a:srgbClr val="27DF27"/>
                </a:solidFill>
              </a:rPr>
              <a:t>:</a:t>
            </a:r>
            <a:endParaRPr b="1" sz="2000">
              <a:solidFill>
                <a:srgbClr val="000000"/>
              </a:solidFill>
            </a:endParaRPr>
          </a:p>
          <a:p>
            <a:pPr indent="0" lvl="0" marL="0" rtl="0" algn="l">
              <a:lnSpc>
                <a:spcPct val="100000"/>
              </a:lnSpc>
              <a:spcBef>
                <a:spcPts val="800"/>
              </a:spcBef>
              <a:spcAft>
                <a:spcPts val="0"/>
              </a:spcAft>
              <a:buNone/>
            </a:pPr>
            <a:r>
              <a:rPr lang="en" sz="2000">
                <a:solidFill>
                  <a:srgbClr val="000000"/>
                </a:solidFill>
                <a:latin typeface="Calibri"/>
                <a:ea typeface="Calibri"/>
                <a:cs typeface="Calibri"/>
                <a:sym typeface="Calibri"/>
              </a:rPr>
              <a:t>Transform animal fat (bacon grease in this research) to</a:t>
            </a:r>
            <a:endParaRPr sz="2000">
              <a:solidFill>
                <a:srgbClr val="000000"/>
              </a:solidFill>
            </a:endParaRPr>
          </a:p>
          <a:p>
            <a:pPr indent="0" lvl="0" marL="0" rtl="0" algn="l">
              <a:lnSpc>
                <a:spcPct val="100000"/>
              </a:lnSpc>
              <a:spcBef>
                <a:spcPts val="800"/>
              </a:spcBef>
              <a:spcAft>
                <a:spcPts val="0"/>
              </a:spcAft>
              <a:buNone/>
            </a:pPr>
            <a:r>
              <a:rPr lang="en" sz="2000">
                <a:solidFill>
                  <a:srgbClr val="000000"/>
                </a:solidFill>
                <a:latin typeface="Calibri"/>
                <a:ea typeface="Calibri"/>
                <a:cs typeface="Calibri"/>
                <a:sym typeface="Calibri"/>
              </a:rPr>
              <a:t>an effective phase change material (PCM) for thermal</a:t>
            </a:r>
            <a:endParaRPr sz="2000">
              <a:solidFill>
                <a:srgbClr val="000000"/>
              </a:solidFill>
            </a:endParaRPr>
          </a:p>
          <a:p>
            <a:pPr indent="0" lvl="0" marL="0" rtl="0" algn="l">
              <a:lnSpc>
                <a:spcPct val="100000"/>
              </a:lnSpc>
              <a:spcBef>
                <a:spcPts val="800"/>
              </a:spcBef>
              <a:spcAft>
                <a:spcPts val="0"/>
              </a:spcAft>
              <a:buNone/>
            </a:pPr>
            <a:r>
              <a:rPr lang="en" sz="2000">
                <a:solidFill>
                  <a:srgbClr val="000000"/>
                </a:solidFill>
                <a:latin typeface="Calibri"/>
                <a:ea typeface="Calibri"/>
                <a:cs typeface="Calibri"/>
                <a:sym typeface="Calibri"/>
              </a:rPr>
              <a:t>energy</a:t>
            </a:r>
            <a:r>
              <a:rPr lang="en" sz="2000">
                <a:solidFill>
                  <a:srgbClr val="000000"/>
                </a:solidFill>
              </a:rPr>
              <a:t> s</a:t>
            </a:r>
            <a:r>
              <a:rPr lang="en" sz="2000">
                <a:solidFill>
                  <a:srgbClr val="000000"/>
                </a:solidFill>
                <a:latin typeface="Calibri"/>
                <a:ea typeface="Calibri"/>
                <a:cs typeface="Calibri"/>
                <a:sym typeface="Calibri"/>
              </a:rPr>
              <a:t>torage applications</a:t>
            </a:r>
            <a:endParaRPr sz="2000">
              <a:solidFill>
                <a:srgbClr val="000000"/>
              </a:solidFill>
              <a:latin typeface="Calibri"/>
              <a:ea typeface="Calibri"/>
              <a:cs typeface="Calibri"/>
              <a:sym typeface="Calibri"/>
            </a:endParaRPr>
          </a:p>
          <a:p>
            <a:pPr indent="0" lvl="0" marL="0" rtl="0" algn="l">
              <a:spcBef>
                <a:spcPts val="800"/>
              </a:spcBef>
              <a:spcAft>
                <a:spcPts val="0"/>
              </a:spcAft>
              <a:buNone/>
            </a:pPr>
            <a:r>
              <a:t/>
            </a:r>
            <a:endParaRPr>
              <a:solidFill>
                <a:srgbClr val="000000"/>
              </a:solidFill>
              <a:latin typeface="Calibri"/>
              <a:ea typeface="Calibri"/>
              <a:cs typeface="Calibri"/>
              <a:sym typeface="Calibri"/>
            </a:endParaRPr>
          </a:p>
        </p:txBody>
      </p:sp>
      <p:pic>
        <p:nvPicPr>
          <p:cNvPr id="157" name="Google Shape;157;p19"/>
          <p:cNvPicPr preferRelativeResize="0"/>
          <p:nvPr/>
        </p:nvPicPr>
        <p:blipFill>
          <a:blip r:embed="rId4">
            <a:alphaModFix/>
          </a:blip>
          <a:stretch>
            <a:fillRect/>
          </a:stretch>
        </p:blipFill>
        <p:spPr>
          <a:xfrm>
            <a:off x="7150125" y="1151200"/>
            <a:ext cx="1644098" cy="1233051"/>
          </a:xfrm>
          <a:prstGeom prst="rect">
            <a:avLst/>
          </a:prstGeom>
          <a:noFill/>
          <a:ln>
            <a:noFill/>
          </a:ln>
        </p:spPr>
      </p:pic>
      <p:sp>
        <p:nvSpPr>
          <p:cNvPr id="158" name="Google Shape;158;p19"/>
          <p:cNvSpPr txBox="1"/>
          <p:nvPr/>
        </p:nvSpPr>
        <p:spPr>
          <a:xfrm>
            <a:off x="7022013" y="2453750"/>
            <a:ext cx="20724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Calibri"/>
                <a:ea typeface="Calibri"/>
                <a:cs typeface="Calibri"/>
                <a:sym typeface="Calibri"/>
              </a:rPr>
              <a:t>Commercial PCM: $30/Kg</a:t>
            </a:r>
            <a:endParaRPr sz="1300">
              <a:latin typeface="Calibri"/>
              <a:ea typeface="Calibri"/>
              <a:cs typeface="Calibri"/>
              <a:sym typeface="Calibri"/>
            </a:endParaRPr>
          </a:p>
        </p:txBody>
      </p:sp>
      <p:pic>
        <p:nvPicPr>
          <p:cNvPr id="159" name="Google Shape;159;p19"/>
          <p:cNvPicPr preferRelativeResize="0"/>
          <p:nvPr/>
        </p:nvPicPr>
        <p:blipFill>
          <a:blip r:embed="rId5">
            <a:alphaModFix/>
          </a:blip>
          <a:stretch>
            <a:fillRect/>
          </a:stretch>
        </p:blipFill>
        <p:spPr>
          <a:xfrm>
            <a:off x="4293863" y="3827663"/>
            <a:ext cx="1087375" cy="781425"/>
          </a:xfrm>
          <a:prstGeom prst="rect">
            <a:avLst/>
          </a:prstGeom>
          <a:noFill/>
          <a:ln>
            <a:noFill/>
          </a:ln>
        </p:spPr>
      </p:pic>
      <p:pic>
        <p:nvPicPr>
          <p:cNvPr id="160" name="Google Shape;160;p19"/>
          <p:cNvPicPr preferRelativeResize="0"/>
          <p:nvPr/>
        </p:nvPicPr>
        <p:blipFill>
          <a:blip r:embed="rId6">
            <a:alphaModFix/>
          </a:blip>
          <a:stretch>
            <a:fillRect/>
          </a:stretch>
        </p:blipFill>
        <p:spPr>
          <a:xfrm>
            <a:off x="5712763" y="3484000"/>
            <a:ext cx="1233050" cy="1233050"/>
          </a:xfrm>
          <a:prstGeom prst="rect">
            <a:avLst/>
          </a:prstGeom>
          <a:noFill/>
          <a:ln>
            <a:noFill/>
          </a:ln>
        </p:spPr>
      </p:pic>
      <p:pic>
        <p:nvPicPr>
          <p:cNvPr id="161" name="Google Shape;161;p19"/>
          <p:cNvPicPr preferRelativeResize="0"/>
          <p:nvPr/>
        </p:nvPicPr>
        <p:blipFill>
          <a:blip r:embed="rId7">
            <a:alphaModFix/>
          </a:blip>
          <a:stretch>
            <a:fillRect/>
          </a:stretch>
        </p:blipFill>
        <p:spPr>
          <a:xfrm>
            <a:off x="7423275" y="3633288"/>
            <a:ext cx="1644100" cy="1002363"/>
          </a:xfrm>
          <a:prstGeom prst="rect">
            <a:avLst/>
          </a:prstGeom>
          <a:noFill/>
          <a:ln>
            <a:noFill/>
          </a:ln>
        </p:spPr>
      </p:pic>
      <p:sp>
        <p:nvSpPr>
          <p:cNvPr id="162" name="Google Shape;162;p19"/>
          <p:cNvSpPr/>
          <p:nvPr/>
        </p:nvSpPr>
        <p:spPr>
          <a:xfrm>
            <a:off x="6793225" y="4080663"/>
            <a:ext cx="442500" cy="2754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5509050" y="4103200"/>
            <a:ext cx="442500" cy="275400"/>
          </a:xfrm>
          <a:prstGeom prst="striped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txBox="1"/>
          <p:nvPr/>
        </p:nvSpPr>
        <p:spPr>
          <a:xfrm>
            <a:off x="206000" y="4480400"/>
            <a:ext cx="41304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Ling, T. C., &amp; Poon, C. S. (2013). An overview. Construction and Building Materials, 46, 55-62.</a:t>
            </a:r>
            <a:endParaRPr sz="800">
              <a:latin typeface="Calibri"/>
              <a:ea typeface="Calibri"/>
              <a:cs typeface="Calibri"/>
              <a:sym typeface="Calibri"/>
            </a:endParaRPr>
          </a:p>
        </p:txBody>
      </p:sp>
      <p:sp>
        <p:nvSpPr>
          <p:cNvPr id="165" name="Google Shape;165;p19"/>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311700" y="317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Calibri"/>
                <a:ea typeface="Calibri"/>
                <a:cs typeface="Calibri"/>
                <a:sym typeface="Calibri"/>
              </a:rPr>
              <a:t>Methodology</a:t>
            </a:r>
            <a:endParaRPr>
              <a:latin typeface="Calibri"/>
              <a:ea typeface="Calibri"/>
              <a:cs typeface="Calibri"/>
              <a:sym typeface="Calibri"/>
            </a:endParaRPr>
          </a:p>
        </p:txBody>
      </p:sp>
      <p:sp>
        <p:nvSpPr>
          <p:cNvPr id="171" name="Google Shape;171;p20"/>
          <p:cNvSpPr txBox="1"/>
          <p:nvPr>
            <p:ph idx="1" type="body"/>
          </p:nvPr>
        </p:nvSpPr>
        <p:spPr>
          <a:xfrm>
            <a:off x="478050" y="900800"/>
            <a:ext cx="7673100" cy="2669100"/>
          </a:xfrm>
          <a:prstGeom prst="rect">
            <a:avLst/>
          </a:prstGeom>
        </p:spPr>
        <p:txBody>
          <a:bodyPr anchorCtr="0" anchor="t" bIns="34275" lIns="68575" spcFirstLastPara="1" rIns="68575" wrap="square" tIns="34275">
            <a:noAutofit/>
          </a:bodyPr>
          <a:lstStyle/>
          <a:p>
            <a:pPr indent="-361950" lvl="0" marL="457200" rtl="0" algn="l">
              <a:lnSpc>
                <a:spcPct val="150000"/>
              </a:lnSpc>
              <a:spcBef>
                <a:spcPts val="800"/>
              </a:spcBef>
              <a:spcAft>
                <a:spcPts val="0"/>
              </a:spcAft>
              <a:buSzPts val="2100"/>
              <a:buFont typeface="Calibri"/>
              <a:buAutoNum type="arabicPeriod"/>
            </a:pPr>
            <a:r>
              <a:rPr lang="en">
                <a:solidFill>
                  <a:srgbClr val="FF0000"/>
                </a:solidFill>
                <a:latin typeface="Calibri"/>
                <a:ea typeface="Calibri"/>
                <a:cs typeface="Calibri"/>
                <a:sym typeface="Calibri"/>
              </a:rPr>
              <a:t>Characterize</a:t>
            </a:r>
            <a:r>
              <a:rPr lang="en">
                <a:latin typeface="Calibri"/>
                <a:ea typeface="Calibri"/>
                <a:cs typeface="Calibri"/>
                <a:sym typeface="Calibri"/>
              </a:rPr>
              <a:t>: </a:t>
            </a:r>
            <a:r>
              <a:rPr lang="en"/>
              <a:t>detect </a:t>
            </a:r>
            <a:r>
              <a:rPr lang="en">
                <a:latin typeface="Calibri"/>
                <a:ea typeface="Calibri"/>
                <a:cs typeface="Calibri"/>
                <a:sym typeface="Calibri"/>
              </a:rPr>
              <a:t>molecules of bacon </a:t>
            </a:r>
            <a:r>
              <a:rPr lang="en">
                <a:latin typeface="Calibri"/>
                <a:ea typeface="Calibri"/>
                <a:cs typeface="Calibri"/>
                <a:sym typeface="Calibri"/>
              </a:rPr>
              <a:t>grease</a:t>
            </a:r>
            <a:endParaRPr>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AutoNum type="arabicPeriod"/>
            </a:pPr>
            <a:r>
              <a:rPr lang="en">
                <a:solidFill>
                  <a:srgbClr val="FF0000"/>
                </a:solidFill>
                <a:latin typeface="Calibri"/>
                <a:ea typeface="Calibri"/>
                <a:cs typeface="Calibri"/>
                <a:sym typeface="Calibri"/>
              </a:rPr>
              <a:t>Hydrolysis</a:t>
            </a:r>
            <a:r>
              <a:rPr lang="en">
                <a:latin typeface="Calibri"/>
                <a:ea typeface="Calibri"/>
                <a:cs typeface="Calibri"/>
                <a:sym typeface="Calibri"/>
              </a:rPr>
              <a:t>: obtain free fatty acids from triglycerides i</a:t>
            </a:r>
            <a:r>
              <a:rPr lang="en"/>
              <a:t>n the fat</a:t>
            </a:r>
            <a:endParaRPr>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AutoNum type="arabicPeriod"/>
            </a:pPr>
            <a:r>
              <a:rPr lang="en">
                <a:solidFill>
                  <a:srgbClr val="FF0000"/>
                </a:solidFill>
                <a:latin typeface="Calibri"/>
                <a:ea typeface="Calibri"/>
                <a:cs typeface="Calibri"/>
                <a:sym typeface="Calibri"/>
              </a:rPr>
              <a:t>Separation</a:t>
            </a:r>
            <a:r>
              <a:rPr lang="en">
                <a:latin typeface="Calibri"/>
                <a:ea typeface="Calibri"/>
                <a:cs typeface="Calibri"/>
                <a:sym typeface="Calibri"/>
              </a:rPr>
              <a:t>: </a:t>
            </a:r>
            <a:r>
              <a:rPr lang="en"/>
              <a:t>separate </a:t>
            </a:r>
            <a:r>
              <a:rPr lang="en">
                <a:latin typeface="Calibri"/>
                <a:ea typeface="Calibri"/>
                <a:cs typeface="Calibri"/>
                <a:sym typeface="Calibri"/>
              </a:rPr>
              <a:t>saturated and unsaturated fats</a:t>
            </a:r>
            <a:endParaRPr>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AutoNum type="arabicPeriod"/>
            </a:pPr>
            <a:r>
              <a:rPr lang="en">
                <a:solidFill>
                  <a:srgbClr val="FF0000"/>
                </a:solidFill>
                <a:latin typeface="Calibri"/>
                <a:ea typeface="Calibri"/>
                <a:cs typeface="Calibri"/>
                <a:sym typeface="Calibri"/>
              </a:rPr>
              <a:t>Hydrogenation</a:t>
            </a:r>
            <a:r>
              <a:rPr lang="en">
                <a:latin typeface="Calibri"/>
                <a:ea typeface="Calibri"/>
                <a:cs typeface="Calibri"/>
                <a:sym typeface="Calibri"/>
              </a:rPr>
              <a:t>: convert unsaturated fats to saturated fats</a:t>
            </a:r>
            <a:endParaRPr>
              <a:latin typeface="Calibri"/>
              <a:ea typeface="Calibri"/>
              <a:cs typeface="Calibri"/>
              <a:sym typeface="Calibri"/>
            </a:endParaRPr>
          </a:p>
          <a:p>
            <a:pPr indent="-361950" lvl="0" marL="457200" rtl="0" algn="l">
              <a:lnSpc>
                <a:spcPct val="150000"/>
              </a:lnSpc>
              <a:spcBef>
                <a:spcPts val="0"/>
              </a:spcBef>
              <a:spcAft>
                <a:spcPts val="0"/>
              </a:spcAft>
              <a:buSzPts val="2100"/>
              <a:buFont typeface="Calibri"/>
              <a:buAutoNum type="arabicPeriod"/>
            </a:pPr>
            <a:r>
              <a:rPr lang="en">
                <a:solidFill>
                  <a:srgbClr val="FF0000"/>
                </a:solidFill>
                <a:latin typeface="Calibri"/>
                <a:ea typeface="Calibri"/>
                <a:cs typeface="Calibri"/>
                <a:sym typeface="Calibri"/>
              </a:rPr>
              <a:t>Esterification</a:t>
            </a:r>
            <a:r>
              <a:rPr lang="en">
                <a:latin typeface="Calibri"/>
                <a:ea typeface="Calibri"/>
                <a:cs typeface="Calibri"/>
                <a:sym typeface="Calibri"/>
              </a:rPr>
              <a:t>: convert fatty acids to fatty acid esters</a:t>
            </a:r>
            <a:endParaRPr>
              <a:latin typeface="Calibri"/>
              <a:ea typeface="Calibri"/>
              <a:cs typeface="Calibri"/>
              <a:sym typeface="Calibri"/>
            </a:endParaRPr>
          </a:p>
          <a:p>
            <a:pPr indent="0" lvl="0" marL="0" rtl="0" algn="l">
              <a:lnSpc>
                <a:spcPct val="150000"/>
              </a:lnSpc>
              <a:spcBef>
                <a:spcPts val="800"/>
              </a:spcBef>
              <a:spcAft>
                <a:spcPts val="0"/>
              </a:spcAft>
              <a:buNone/>
            </a:pPr>
            <a:r>
              <a:t/>
            </a:r>
            <a:endParaRPr/>
          </a:p>
          <a:p>
            <a:pPr indent="0" lvl="0" marL="0" rtl="0" algn="l">
              <a:lnSpc>
                <a:spcPct val="150000"/>
              </a:lnSpc>
              <a:spcBef>
                <a:spcPts val="800"/>
              </a:spcBef>
              <a:spcAft>
                <a:spcPts val="0"/>
              </a:spcAft>
              <a:buNone/>
            </a:pPr>
            <a:r>
              <a:t/>
            </a:r>
            <a:endParaRPr/>
          </a:p>
        </p:txBody>
      </p:sp>
      <p:sp>
        <p:nvSpPr>
          <p:cNvPr id="172" name="Google Shape;172;p20"/>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73" name="Google Shape;173;p20"/>
          <p:cNvSpPr txBox="1"/>
          <p:nvPr/>
        </p:nvSpPr>
        <p:spPr>
          <a:xfrm>
            <a:off x="478050" y="3628975"/>
            <a:ext cx="7857900" cy="965100"/>
          </a:xfrm>
          <a:prstGeom prst="rect">
            <a:avLst/>
          </a:prstGeom>
          <a:noFill/>
          <a:ln>
            <a:noFill/>
          </a:ln>
        </p:spPr>
        <p:txBody>
          <a:bodyPr anchorCtr="0" anchor="t" bIns="91425" lIns="91425" spcFirstLastPara="1" rIns="91425" wrap="square" tIns="91425">
            <a:noAutofit/>
          </a:bodyPr>
          <a:lstStyle/>
          <a:p>
            <a:pPr indent="-177800" lvl="0" marL="457200" rtl="0" algn="l">
              <a:lnSpc>
                <a:spcPct val="115000"/>
              </a:lnSpc>
              <a:spcBef>
                <a:spcPts val="800"/>
              </a:spcBef>
              <a:spcAft>
                <a:spcPts val="0"/>
              </a:spcAft>
              <a:buSzPts val="1900"/>
              <a:buFont typeface="Calibri"/>
              <a:buChar char="➢"/>
            </a:pPr>
            <a:r>
              <a:rPr lang="en" sz="1900">
                <a:highlight>
                  <a:srgbClr val="00FFFF"/>
                </a:highlight>
                <a:latin typeface="Calibri"/>
                <a:ea typeface="Calibri"/>
                <a:cs typeface="Calibri"/>
                <a:sym typeface="Calibri"/>
              </a:rPr>
              <a:t>In </a:t>
            </a:r>
            <a:r>
              <a:rPr lang="en" sz="1900">
                <a:highlight>
                  <a:srgbClr val="00FFFF"/>
                </a:highlight>
                <a:latin typeface="Calibri"/>
                <a:ea typeface="Calibri"/>
                <a:cs typeface="Calibri"/>
                <a:sym typeface="Calibri"/>
              </a:rPr>
              <a:t>this project, all these processes are applied in whole to an animal fat to convert it into a PCM.</a:t>
            </a:r>
            <a:endParaRPr sz="1200">
              <a:highlight>
                <a:srgbClr val="00FFFF"/>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311700" y="107100"/>
            <a:ext cx="8520600" cy="572700"/>
          </a:xfrm>
          <a:prstGeom prst="rect">
            <a:avLst/>
          </a:prstGeom>
        </p:spPr>
        <p:txBody>
          <a:bodyPr anchorCtr="0" anchor="ctr" bIns="34275" lIns="68575" spcFirstLastPara="1" rIns="68575" wrap="square" tIns="34275">
            <a:noAutofit/>
          </a:bodyPr>
          <a:lstStyle/>
          <a:p>
            <a:pPr indent="-438150" lvl="0" marL="457200" rtl="0" algn="l">
              <a:spcBef>
                <a:spcPts val="0"/>
              </a:spcBef>
              <a:spcAft>
                <a:spcPts val="0"/>
              </a:spcAft>
              <a:buSzPts val="3300"/>
              <a:buFont typeface="Calibri"/>
              <a:buAutoNum type="arabicParenR"/>
            </a:pPr>
            <a:r>
              <a:rPr lang="en">
                <a:latin typeface="Calibri"/>
                <a:ea typeface="Calibri"/>
                <a:cs typeface="Calibri"/>
                <a:sym typeface="Calibri"/>
              </a:rPr>
              <a:t>Characterization</a:t>
            </a:r>
            <a:endParaRPr>
              <a:latin typeface="Calibri"/>
              <a:ea typeface="Calibri"/>
              <a:cs typeface="Calibri"/>
              <a:sym typeface="Calibri"/>
            </a:endParaRPr>
          </a:p>
        </p:txBody>
      </p:sp>
      <p:pic>
        <p:nvPicPr>
          <p:cNvPr id="179" name="Google Shape;179;p21"/>
          <p:cNvPicPr preferRelativeResize="0"/>
          <p:nvPr/>
        </p:nvPicPr>
        <p:blipFill rotWithShape="1">
          <a:blip r:embed="rId3">
            <a:alphaModFix/>
          </a:blip>
          <a:srcRect b="0" l="0" r="0" t="15167"/>
          <a:stretch/>
        </p:blipFill>
        <p:spPr>
          <a:xfrm>
            <a:off x="1455187" y="2551800"/>
            <a:ext cx="4713874" cy="2039800"/>
          </a:xfrm>
          <a:prstGeom prst="rect">
            <a:avLst/>
          </a:prstGeom>
          <a:noFill/>
          <a:ln>
            <a:noFill/>
          </a:ln>
        </p:spPr>
      </p:pic>
      <p:sp>
        <p:nvSpPr>
          <p:cNvPr id="180" name="Google Shape;180;p21"/>
          <p:cNvSpPr txBox="1"/>
          <p:nvPr/>
        </p:nvSpPr>
        <p:spPr>
          <a:xfrm>
            <a:off x="2662225" y="4565475"/>
            <a:ext cx="51783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uFill>
                  <a:noFill/>
                </a:uFill>
                <a:hlinkClick r:id="rId4"/>
              </a:rPr>
              <a:t>https://microbenotes.com/gas-chromatography/</a:t>
            </a:r>
            <a:endParaRPr sz="800">
              <a:latin typeface="Calibri"/>
              <a:ea typeface="Calibri"/>
              <a:cs typeface="Calibri"/>
              <a:sym typeface="Calibri"/>
            </a:endParaRPr>
          </a:p>
        </p:txBody>
      </p:sp>
      <p:sp>
        <p:nvSpPr>
          <p:cNvPr id="181" name="Google Shape;181;p21"/>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82" name="Google Shape;182;p21"/>
          <p:cNvSpPr txBox="1"/>
          <p:nvPr>
            <p:ph idx="1" type="body"/>
          </p:nvPr>
        </p:nvSpPr>
        <p:spPr>
          <a:xfrm>
            <a:off x="142675" y="679800"/>
            <a:ext cx="7338900" cy="1872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rgbClr val="000000"/>
                </a:solidFill>
                <a:highlight>
                  <a:srgbClr val="FFFF00"/>
                </a:highlight>
                <a:latin typeface="Calibri"/>
                <a:ea typeface="Calibri"/>
                <a:cs typeface="Calibri"/>
                <a:sym typeface="Calibri"/>
              </a:rPr>
              <a:t>Use of gas chromatography to identify what fatty acids are</a:t>
            </a:r>
            <a:r>
              <a:rPr lang="en">
                <a:solidFill>
                  <a:srgbClr val="000000"/>
                </a:solidFill>
                <a:highlight>
                  <a:srgbClr val="FFFF00"/>
                </a:highlight>
              </a:rPr>
              <a:t> </a:t>
            </a:r>
            <a:r>
              <a:rPr lang="en">
                <a:solidFill>
                  <a:srgbClr val="000000"/>
                </a:solidFill>
                <a:highlight>
                  <a:srgbClr val="FFFF00"/>
                </a:highlight>
                <a:latin typeface="Calibri"/>
                <a:ea typeface="Calibri"/>
                <a:cs typeface="Calibri"/>
                <a:sym typeface="Calibri"/>
              </a:rPr>
              <a:t>present in the animal </a:t>
            </a:r>
            <a:r>
              <a:rPr lang="en">
                <a:solidFill>
                  <a:srgbClr val="000000"/>
                </a:solidFill>
                <a:highlight>
                  <a:srgbClr val="FFFF00"/>
                </a:highlight>
                <a:latin typeface="Calibri"/>
                <a:ea typeface="Calibri"/>
                <a:cs typeface="Calibri"/>
                <a:sym typeface="Calibri"/>
              </a:rPr>
              <a:t>fat</a:t>
            </a:r>
            <a:endParaRPr>
              <a:solidFill>
                <a:srgbClr val="000000"/>
              </a:solidFill>
              <a:highlight>
                <a:srgbClr val="FFFF00"/>
              </a:highlight>
              <a:latin typeface="Calibri"/>
              <a:ea typeface="Calibri"/>
              <a:cs typeface="Calibri"/>
              <a:sym typeface="Calibri"/>
            </a:endParaRPr>
          </a:p>
          <a:p>
            <a:pPr indent="-361950" lvl="0" marL="457200" rtl="0" algn="l">
              <a:spcBef>
                <a:spcPts val="800"/>
              </a:spcBef>
              <a:spcAft>
                <a:spcPts val="0"/>
              </a:spcAft>
              <a:buSzPts val="2100"/>
              <a:buFont typeface="Calibri"/>
              <a:buChar char="-"/>
            </a:pPr>
            <a:r>
              <a:rPr lang="en">
                <a:latin typeface="Calibri"/>
                <a:ea typeface="Calibri"/>
                <a:cs typeface="Calibri"/>
                <a:sym typeface="Calibri"/>
              </a:rPr>
              <a:t>Percent composition of saturated vs. unsaturated fatty acids</a:t>
            </a:r>
            <a:endParaRPr>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a:latin typeface="Calibri"/>
                <a:ea typeface="Calibri"/>
                <a:cs typeface="Calibri"/>
                <a:sym typeface="Calibri"/>
              </a:rPr>
              <a:t>As well as more specifically the percent compositions of palmitic, stearic, and oleic fatty acids</a:t>
            </a:r>
            <a:endParaRPr>
              <a:latin typeface="Calibri"/>
              <a:ea typeface="Calibri"/>
              <a:cs typeface="Calibri"/>
              <a:sym typeface="Calibri"/>
            </a:endParaRPr>
          </a:p>
        </p:txBody>
      </p:sp>
      <p:pic>
        <p:nvPicPr>
          <p:cNvPr id="183" name="Google Shape;183;p21"/>
          <p:cNvPicPr preferRelativeResize="0"/>
          <p:nvPr/>
        </p:nvPicPr>
        <p:blipFill>
          <a:blip r:embed="rId5">
            <a:alphaModFix/>
          </a:blip>
          <a:stretch>
            <a:fillRect/>
          </a:stretch>
        </p:blipFill>
        <p:spPr>
          <a:xfrm>
            <a:off x="7276800" y="1180425"/>
            <a:ext cx="1726525" cy="3321025"/>
          </a:xfrm>
          <a:prstGeom prst="rect">
            <a:avLst/>
          </a:prstGeom>
          <a:noFill/>
          <a:ln>
            <a:noFill/>
          </a:ln>
        </p:spPr>
      </p:pic>
      <p:sp>
        <p:nvSpPr>
          <p:cNvPr id="184" name="Google Shape;184;p21"/>
          <p:cNvSpPr txBox="1"/>
          <p:nvPr/>
        </p:nvSpPr>
        <p:spPr>
          <a:xfrm>
            <a:off x="6611700" y="4565475"/>
            <a:ext cx="25323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uFill>
                  <a:noFill/>
                </a:uFill>
                <a:latin typeface="Calibri"/>
                <a:ea typeface="Calibri"/>
                <a:cs typeface="Calibri"/>
                <a:sym typeface="Calibri"/>
                <a:hlinkClick r:id="rId6"/>
              </a:rPr>
              <a:t>https://baconup.com/product/bacon-up/</a:t>
            </a:r>
            <a:endParaRPr sz="1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98775" y="183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2)  </a:t>
            </a:r>
            <a:r>
              <a:rPr lang="en">
                <a:latin typeface="Calibri"/>
                <a:ea typeface="Calibri"/>
                <a:cs typeface="Calibri"/>
                <a:sym typeface="Calibri"/>
              </a:rPr>
              <a:t>Hydrolysis</a:t>
            </a:r>
            <a:endParaRPr>
              <a:latin typeface="Calibri"/>
              <a:ea typeface="Calibri"/>
              <a:cs typeface="Calibri"/>
              <a:sym typeface="Calibri"/>
            </a:endParaRPr>
          </a:p>
        </p:txBody>
      </p:sp>
      <p:sp>
        <p:nvSpPr>
          <p:cNvPr id="190" name="Google Shape;190;p22"/>
          <p:cNvSpPr txBox="1"/>
          <p:nvPr>
            <p:ph idx="1" type="body"/>
          </p:nvPr>
        </p:nvSpPr>
        <p:spPr>
          <a:xfrm>
            <a:off x="225475" y="1268925"/>
            <a:ext cx="8739000" cy="5727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800"/>
              <a:t>Animal fats are mainly composed of molecules of triglycerides but the fatty acid portion is what we need for PCMs</a:t>
            </a:r>
            <a:r>
              <a:rPr lang="en" sz="1700"/>
              <a:t>.</a:t>
            </a:r>
            <a:endParaRPr sz="2000">
              <a:latin typeface="Calibri"/>
              <a:ea typeface="Calibri"/>
              <a:cs typeface="Calibri"/>
              <a:sym typeface="Calibri"/>
            </a:endParaRPr>
          </a:p>
        </p:txBody>
      </p:sp>
      <p:pic>
        <p:nvPicPr>
          <p:cNvPr id="191" name="Google Shape;191;p22"/>
          <p:cNvPicPr preferRelativeResize="0"/>
          <p:nvPr/>
        </p:nvPicPr>
        <p:blipFill>
          <a:blip r:embed="rId3">
            <a:alphaModFix/>
          </a:blip>
          <a:stretch>
            <a:fillRect/>
          </a:stretch>
        </p:blipFill>
        <p:spPr>
          <a:xfrm>
            <a:off x="4501825" y="2372025"/>
            <a:ext cx="4462575" cy="1838850"/>
          </a:xfrm>
          <a:prstGeom prst="rect">
            <a:avLst/>
          </a:prstGeom>
          <a:noFill/>
          <a:ln>
            <a:noFill/>
          </a:ln>
        </p:spPr>
      </p:pic>
      <p:sp>
        <p:nvSpPr>
          <p:cNvPr id="192" name="Google Shape;192;p22"/>
          <p:cNvSpPr txBox="1"/>
          <p:nvPr/>
        </p:nvSpPr>
        <p:spPr>
          <a:xfrm>
            <a:off x="50788" y="4508825"/>
            <a:ext cx="56547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Ignatius, I. and A. Sagar (2017). Cavitation Report.</a:t>
            </a:r>
            <a:endParaRPr sz="800">
              <a:latin typeface="Calibri"/>
              <a:ea typeface="Calibri"/>
              <a:cs typeface="Calibri"/>
              <a:sym typeface="Calibri"/>
            </a:endParaRPr>
          </a:p>
        </p:txBody>
      </p:sp>
      <p:sp>
        <p:nvSpPr>
          <p:cNvPr id="193" name="Google Shape;193;p22"/>
          <p:cNvSpPr/>
          <p:nvPr/>
        </p:nvSpPr>
        <p:spPr>
          <a:xfrm>
            <a:off x="8054525" y="2372025"/>
            <a:ext cx="816300" cy="18387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txBox="1"/>
          <p:nvPr/>
        </p:nvSpPr>
        <p:spPr>
          <a:xfrm>
            <a:off x="4953950" y="4210875"/>
            <a:ext cx="35583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666666"/>
                </a:solidFill>
                <a:latin typeface="Calibri"/>
                <a:ea typeface="Calibri"/>
                <a:cs typeface="Calibri"/>
                <a:sym typeface="Calibri"/>
              </a:rPr>
              <a:t>1</a:t>
            </a:r>
            <a:r>
              <a:rPr lang="en" sz="1500">
                <a:solidFill>
                  <a:srgbClr val="666666"/>
                </a:solidFill>
                <a:latin typeface="Calibri"/>
                <a:ea typeface="Calibri"/>
                <a:cs typeface="Calibri"/>
                <a:sym typeface="Calibri"/>
              </a:rPr>
              <a:t> triglyceride → </a:t>
            </a:r>
            <a:r>
              <a:rPr b="1" lang="en" sz="1500">
                <a:solidFill>
                  <a:srgbClr val="666666"/>
                </a:solidFill>
                <a:latin typeface="Calibri"/>
                <a:ea typeface="Calibri"/>
                <a:cs typeface="Calibri"/>
                <a:sym typeface="Calibri"/>
              </a:rPr>
              <a:t>1 </a:t>
            </a:r>
            <a:r>
              <a:rPr lang="en" sz="1500">
                <a:solidFill>
                  <a:srgbClr val="666666"/>
                </a:solidFill>
                <a:latin typeface="Calibri"/>
                <a:ea typeface="Calibri"/>
                <a:cs typeface="Calibri"/>
                <a:sym typeface="Calibri"/>
              </a:rPr>
              <a:t>glycerol + </a:t>
            </a:r>
            <a:r>
              <a:rPr b="1" lang="en" sz="1500">
                <a:solidFill>
                  <a:srgbClr val="666666"/>
                </a:solidFill>
                <a:latin typeface="Calibri"/>
                <a:ea typeface="Calibri"/>
                <a:cs typeface="Calibri"/>
                <a:sym typeface="Calibri"/>
              </a:rPr>
              <a:t>3</a:t>
            </a:r>
            <a:r>
              <a:rPr lang="en" sz="1500">
                <a:solidFill>
                  <a:srgbClr val="666666"/>
                </a:solidFill>
                <a:latin typeface="Calibri"/>
                <a:ea typeface="Calibri"/>
                <a:cs typeface="Calibri"/>
                <a:sym typeface="Calibri"/>
              </a:rPr>
              <a:t> fatty acids</a:t>
            </a:r>
            <a:endParaRPr sz="1500">
              <a:solidFill>
                <a:srgbClr val="666666"/>
              </a:solidFill>
              <a:latin typeface="Calibri"/>
              <a:ea typeface="Calibri"/>
              <a:cs typeface="Calibri"/>
              <a:sym typeface="Calibri"/>
            </a:endParaRPr>
          </a:p>
        </p:txBody>
      </p:sp>
      <p:sp>
        <p:nvSpPr>
          <p:cNvPr id="195" name="Google Shape;195;p22"/>
          <p:cNvSpPr txBox="1"/>
          <p:nvPr>
            <p:ph idx="12" type="sldNum"/>
          </p:nvPr>
        </p:nvSpPr>
        <p:spPr>
          <a:xfrm>
            <a:off x="252750" y="4889150"/>
            <a:ext cx="20574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96" name="Google Shape;196;p22"/>
          <p:cNvSpPr txBox="1"/>
          <p:nvPr/>
        </p:nvSpPr>
        <p:spPr>
          <a:xfrm>
            <a:off x="145375" y="2072325"/>
            <a:ext cx="4373100" cy="2438100"/>
          </a:xfrm>
          <a:prstGeom prst="rect">
            <a:avLst/>
          </a:prstGeom>
          <a:noFill/>
          <a:ln>
            <a:noFill/>
          </a:ln>
        </p:spPr>
        <p:txBody>
          <a:bodyPr anchorCtr="0" anchor="t" bIns="91425" lIns="91425" spcFirstLastPara="1" rIns="91425" wrap="square" tIns="91425">
            <a:noAutofit/>
          </a:bodyPr>
          <a:lstStyle/>
          <a:p>
            <a:pPr indent="-330200" lvl="0" marL="457200" rtl="0" algn="l">
              <a:spcBef>
                <a:spcPts val="8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Here,</a:t>
            </a:r>
            <a:r>
              <a:rPr lang="en" sz="1600">
                <a:solidFill>
                  <a:schemeClr val="dk1"/>
                </a:solidFill>
                <a:latin typeface="Calibri"/>
                <a:ea typeface="Calibri"/>
                <a:cs typeface="Calibri"/>
                <a:sym typeface="Calibri"/>
              </a:rPr>
              <a:t> we are using hydrolysis to break the </a:t>
            </a:r>
            <a:r>
              <a:rPr lang="en" sz="1600">
                <a:solidFill>
                  <a:schemeClr val="dk1"/>
                </a:solidFill>
                <a:latin typeface="Calibri"/>
                <a:ea typeface="Calibri"/>
                <a:cs typeface="Calibri"/>
                <a:sym typeface="Calibri"/>
              </a:rPr>
              <a:t>triglycerides </a:t>
            </a:r>
            <a:r>
              <a:rPr lang="en" sz="1600">
                <a:solidFill>
                  <a:schemeClr val="dk1"/>
                </a:solidFill>
                <a:latin typeface="Calibri"/>
                <a:ea typeface="Calibri"/>
                <a:cs typeface="Calibri"/>
                <a:sym typeface="Calibri"/>
              </a:rPr>
              <a:t>to </a:t>
            </a:r>
            <a:r>
              <a:rPr lang="en" sz="1600">
                <a:solidFill>
                  <a:schemeClr val="dk1"/>
                </a:solidFill>
                <a:latin typeface="Calibri"/>
                <a:ea typeface="Calibri"/>
                <a:cs typeface="Calibri"/>
                <a:sym typeface="Calibri"/>
              </a:rPr>
              <a:t>get</a:t>
            </a:r>
            <a:r>
              <a:rPr lang="en" sz="1600">
                <a:solidFill>
                  <a:schemeClr val="dk1"/>
                </a:solidFill>
                <a:latin typeface="Calibri"/>
                <a:ea typeface="Calibri"/>
                <a:cs typeface="Calibri"/>
                <a:sym typeface="Calibri"/>
              </a:rPr>
              <a:t> free fatty acids</a:t>
            </a:r>
            <a:endParaRPr sz="1600">
              <a:solidFill>
                <a:schemeClr val="dk1"/>
              </a:solidFill>
              <a:latin typeface="Calibri"/>
              <a:ea typeface="Calibri"/>
              <a:cs typeface="Calibri"/>
              <a:sym typeface="Calibri"/>
            </a:endParaRPr>
          </a:p>
          <a:p>
            <a:pPr indent="0" lvl="0" marL="0" rtl="0" algn="l">
              <a:spcBef>
                <a:spcPts val="800"/>
              </a:spcBef>
              <a:spcAft>
                <a:spcPts val="0"/>
              </a:spcAft>
              <a:buNone/>
            </a:pPr>
            <a:r>
              <a:t/>
            </a:r>
            <a:endParaRPr sz="10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There are several methods of triglyceride hydrolysis: </a:t>
            </a:r>
            <a:endParaRPr sz="16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rPr lang="en" sz="1600">
                <a:solidFill>
                  <a:schemeClr val="dk1"/>
                </a:solidFill>
                <a:latin typeface="Calibri"/>
                <a:ea typeface="Calibri"/>
                <a:cs typeface="Calibri"/>
                <a:sym typeface="Calibri"/>
              </a:rPr>
              <a:t>saponification, enzymatic hydrolysis, high-pressure steam splitting, double metal cyanide catalyst, etc.</a:t>
            </a:r>
            <a:endParaRPr sz="1600">
              <a:latin typeface="Calibri"/>
              <a:ea typeface="Calibri"/>
              <a:cs typeface="Calibri"/>
              <a:sym typeface="Calibri"/>
            </a:endParaRPr>
          </a:p>
        </p:txBody>
      </p:sp>
      <p:sp>
        <p:nvSpPr>
          <p:cNvPr id="197" name="Google Shape;197;p22"/>
          <p:cNvSpPr txBox="1"/>
          <p:nvPr/>
        </p:nvSpPr>
        <p:spPr>
          <a:xfrm>
            <a:off x="145375" y="646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2100">
                <a:highlight>
                  <a:srgbClr val="FFFF00"/>
                </a:highlight>
                <a:latin typeface="Calibri"/>
                <a:ea typeface="Calibri"/>
                <a:cs typeface="Calibri"/>
                <a:sym typeface="Calibri"/>
              </a:rPr>
              <a:t>Process of using water to break apart a molecule</a:t>
            </a:r>
            <a:endParaRPr sz="2100">
              <a:latin typeface="Calibri"/>
              <a:ea typeface="Calibri"/>
              <a:cs typeface="Calibri"/>
              <a:sym typeface="Calibri"/>
            </a:endParaRPr>
          </a:p>
          <a:p>
            <a:pPr indent="0" lvl="0" marL="0" rtl="0" algn="l">
              <a:spcBef>
                <a:spcPts val="0"/>
              </a:spcBef>
              <a:spcAft>
                <a:spcPts val="0"/>
              </a:spcAft>
              <a:buNone/>
            </a:pPr>
            <a:r>
              <a:t/>
            </a:r>
            <a:endParaRPr sz="21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